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9" r:id="rId4"/>
    <p:sldId id="273" r:id="rId5"/>
    <p:sldId id="274" r:id="rId6"/>
    <p:sldId id="276" r:id="rId7"/>
    <p:sldId id="269" r:id="rId8"/>
    <p:sldId id="264" r:id="rId9"/>
    <p:sldId id="265" r:id="rId10"/>
    <p:sldId id="266" r:id="rId11"/>
    <p:sldId id="260" r:id="rId12"/>
    <p:sldId id="272" r:id="rId13"/>
    <p:sldId id="270" r:id="rId14"/>
    <p:sldId id="277" r:id="rId15"/>
    <p:sldId id="282" r:id="rId16"/>
    <p:sldId id="267" r:id="rId17"/>
    <p:sldId id="268" r:id="rId18"/>
    <p:sldId id="281" r:id="rId19"/>
    <p:sldId id="280" r:id="rId20"/>
    <p:sldId id="279" r:id="rId21"/>
    <p:sldId id="283" r:id="rId22"/>
    <p:sldId id="284" r:id="rId23"/>
    <p:sldId id="28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8" d="100"/>
          <a:sy n="118" d="100"/>
        </p:scale>
        <p:origin x="-13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D413BF-2A25-1F4B-8884-54D7FDDD85D5}" type="doc">
      <dgm:prSet loTypeId="urn:microsoft.com/office/officeart/2005/8/layout/radial3" loCatId="" qsTypeId="urn:microsoft.com/office/officeart/2005/8/quickstyle/simple4" qsCatId="simple" csTypeId="urn:microsoft.com/office/officeart/2005/8/colors/accent1_2" csCatId="accent1" phldr="1"/>
      <dgm:spPr/>
      <dgm:t>
        <a:bodyPr/>
        <a:lstStyle/>
        <a:p>
          <a:endParaRPr lang="fr-FR"/>
        </a:p>
      </dgm:t>
    </dgm:pt>
    <dgm:pt modelId="{EDCE694C-6F75-3B4E-92C5-B3DE17ABFCAF}">
      <dgm:prSet phldrT="[Texte]"/>
      <dgm:spPr/>
      <dgm:t>
        <a:bodyPr/>
        <a:lstStyle/>
        <a:p>
          <a:r>
            <a:rPr lang="fr-FR" dirty="0" smtClean="0"/>
            <a:t>Tierce personne</a:t>
          </a:r>
          <a:endParaRPr lang="fr-FR" dirty="0"/>
        </a:p>
      </dgm:t>
    </dgm:pt>
    <dgm:pt modelId="{E4CE78BD-7358-114A-B077-A08622A290CE}" type="parTrans" cxnId="{0B5090DE-EA25-3B42-948A-77E82D047066}">
      <dgm:prSet/>
      <dgm:spPr/>
      <dgm:t>
        <a:bodyPr/>
        <a:lstStyle/>
        <a:p>
          <a:endParaRPr lang="fr-FR"/>
        </a:p>
      </dgm:t>
    </dgm:pt>
    <dgm:pt modelId="{D319B2C9-4DE4-CD4F-A1CA-8DE06B9A69DB}" type="sibTrans" cxnId="{0B5090DE-EA25-3B42-948A-77E82D047066}">
      <dgm:prSet/>
      <dgm:spPr/>
      <dgm:t>
        <a:bodyPr/>
        <a:lstStyle/>
        <a:p>
          <a:endParaRPr lang="fr-FR"/>
        </a:p>
      </dgm:t>
    </dgm:pt>
    <dgm:pt modelId="{C84D44D0-86DD-0844-A7D4-9CE0BD501BAA}">
      <dgm:prSet phldrT="[Texte]" custT="1"/>
      <dgm:spPr/>
      <dgm:t>
        <a:bodyPr/>
        <a:lstStyle/>
        <a:p>
          <a:r>
            <a:rPr lang="fr-FR" sz="1400" dirty="0" smtClean="0"/>
            <a:t>SUBSTITUTION</a:t>
          </a:r>
          <a:endParaRPr lang="fr-FR" sz="1400" dirty="0"/>
        </a:p>
      </dgm:t>
    </dgm:pt>
    <dgm:pt modelId="{CA8C26D4-69EE-6240-B71B-55C6D29FF400}" type="parTrans" cxnId="{43D6AD42-32A1-5C4C-ADA8-6A03E3016C92}">
      <dgm:prSet/>
      <dgm:spPr/>
      <dgm:t>
        <a:bodyPr/>
        <a:lstStyle/>
        <a:p>
          <a:endParaRPr lang="fr-FR"/>
        </a:p>
      </dgm:t>
    </dgm:pt>
    <dgm:pt modelId="{E419D719-E32E-CD41-AB04-EE5D2708FC0A}" type="sibTrans" cxnId="{43D6AD42-32A1-5C4C-ADA8-6A03E3016C92}">
      <dgm:prSet/>
      <dgm:spPr/>
      <dgm:t>
        <a:bodyPr/>
        <a:lstStyle/>
        <a:p>
          <a:endParaRPr lang="fr-FR"/>
        </a:p>
      </dgm:t>
    </dgm:pt>
    <dgm:pt modelId="{BEC2CD85-BCDA-8547-BE3E-41FC313514C4}">
      <dgm:prSet phldrT="[Texte]"/>
      <dgm:spPr/>
      <dgm:t>
        <a:bodyPr/>
        <a:lstStyle/>
        <a:p>
          <a:r>
            <a:rPr lang="fr-FR" dirty="0" smtClean="0"/>
            <a:t>SURVEILLANCE</a:t>
          </a:r>
          <a:endParaRPr lang="fr-FR" dirty="0"/>
        </a:p>
      </dgm:t>
    </dgm:pt>
    <dgm:pt modelId="{A3440E66-DB44-9843-B46E-A76B8A260451}" type="parTrans" cxnId="{AACB50BE-46E1-AF48-9012-D8B61428D0B8}">
      <dgm:prSet/>
      <dgm:spPr/>
      <dgm:t>
        <a:bodyPr/>
        <a:lstStyle/>
        <a:p>
          <a:endParaRPr lang="fr-FR"/>
        </a:p>
      </dgm:t>
    </dgm:pt>
    <dgm:pt modelId="{0D540002-9662-4942-AB7D-30CEAC47E153}" type="sibTrans" cxnId="{AACB50BE-46E1-AF48-9012-D8B61428D0B8}">
      <dgm:prSet/>
      <dgm:spPr/>
      <dgm:t>
        <a:bodyPr/>
        <a:lstStyle/>
        <a:p>
          <a:endParaRPr lang="fr-FR"/>
        </a:p>
      </dgm:t>
    </dgm:pt>
    <dgm:pt modelId="{BC19AD2D-ACEA-0A4D-8D87-3D45E9028BE5}">
      <dgm:prSet phldrT="[Texte]"/>
      <dgm:spPr/>
      <dgm:t>
        <a:bodyPr/>
        <a:lstStyle/>
        <a:p>
          <a:r>
            <a:rPr lang="fr-FR" dirty="0" smtClean="0"/>
            <a:t>STIMULATION</a:t>
          </a:r>
          <a:endParaRPr lang="fr-FR" dirty="0"/>
        </a:p>
      </dgm:t>
    </dgm:pt>
    <dgm:pt modelId="{8F6288D3-C04B-3543-BBBF-6C1E31E360E3}" type="parTrans" cxnId="{788540F2-D89F-3345-8FDF-D365929A55A7}">
      <dgm:prSet/>
      <dgm:spPr/>
      <dgm:t>
        <a:bodyPr/>
        <a:lstStyle/>
        <a:p>
          <a:endParaRPr lang="fr-FR"/>
        </a:p>
      </dgm:t>
    </dgm:pt>
    <dgm:pt modelId="{4667A4EB-7684-E34C-A007-C4FA4C72AF66}" type="sibTrans" cxnId="{788540F2-D89F-3345-8FDF-D365929A55A7}">
      <dgm:prSet/>
      <dgm:spPr/>
      <dgm:t>
        <a:bodyPr/>
        <a:lstStyle/>
        <a:p>
          <a:endParaRPr lang="fr-FR"/>
        </a:p>
      </dgm:t>
    </dgm:pt>
    <dgm:pt modelId="{FB47438D-48CC-C241-ABD7-43EF17E04C00}" type="pres">
      <dgm:prSet presAssocID="{0ED413BF-2A25-1F4B-8884-54D7FDDD85D5}" presName="composite" presStyleCnt="0">
        <dgm:presLayoutVars>
          <dgm:chMax val="1"/>
          <dgm:dir/>
          <dgm:resizeHandles val="exact"/>
        </dgm:presLayoutVars>
      </dgm:prSet>
      <dgm:spPr/>
      <dgm:t>
        <a:bodyPr/>
        <a:lstStyle/>
        <a:p>
          <a:endParaRPr lang="fr-FR"/>
        </a:p>
      </dgm:t>
    </dgm:pt>
    <dgm:pt modelId="{8A9AF6C3-9797-5D4B-9A6E-48E5B9065F4C}" type="pres">
      <dgm:prSet presAssocID="{0ED413BF-2A25-1F4B-8884-54D7FDDD85D5}" presName="radial" presStyleCnt="0">
        <dgm:presLayoutVars>
          <dgm:animLvl val="ctr"/>
        </dgm:presLayoutVars>
      </dgm:prSet>
      <dgm:spPr/>
    </dgm:pt>
    <dgm:pt modelId="{4267ED9D-4B38-6A48-A267-CFABEF7D6F63}" type="pres">
      <dgm:prSet presAssocID="{EDCE694C-6F75-3B4E-92C5-B3DE17ABFCAF}" presName="centerShape" presStyleLbl="vennNode1" presStyleIdx="0" presStyleCnt="4"/>
      <dgm:spPr/>
      <dgm:t>
        <a:bodyPr/>
        <a:lstStyle/>
        <a:p>
          <a:endParaRPr lang="fr-FR"/>
        </a:p>
      </dgm:t>
    </dgm:pt>
    <dgm:pt modelId="{6AB860F1-639C-5043-B315-E104CF7DCE98}" type="pres">
      <dgm:prSet presAssocID="{C84D44D0-86DD-0844-A7D4-9CE0BD501BAA}" presName="node" presStyleLbl="vennNode1" presStyleIdx="1" presStyleCnt="4" custScaleX="228767" custScaleY="66071" custRadScaleRad="68855" custRadScaleInc="695">
        <dgm:presLayoutVars>
          <dgm:bulletEnabled val="1"/>
        </dgm:presLayoutVars>
      </dgm:prSet>
      <dgm:spPr/>
      <dgm:t>
        <a:bodyPr/>
        <a:lstStyle/>
        <a:p>
          <a:endParaRPr lang="fr-FR"/>
        </a:p>
      </dgm:t>
    </dgm:pt>
    <dgm:pt modelId="{500A13A7-EF92-004F-B6AD-BE68ED2D5F3C}" type="pres">
      <dgm:prSet presAssocID="{BEC2CD85-BCDA-8547-BE3E-41FC313514C4}" presName="node" presStyleLbl="vennNode1" presStyleIdx="2" presStyleCnt="4" custScaleX="176883" custScaleY="70129" custRadScaleRad="102173" custRadScaleInc="-7842">
        <dgm:presLayoutVars>
          <dgm:bulletEnabled val="1"/>
        </dgm:presLayoutVars>
      </dgm:prSet>
      <dgm:spPr/>
      <dgm:t>
        <a:bodyPr/>
        <a:lstStyle/>
        <a:p>
          <a:endParaRPr lang="fr-FR"/>
        </a:p>
      </dgm:t>
    </dgm:pt>
    <dgm:pt modelId="{B86F48F4-E838-9A4A-AFD7-79EFD4C6C2E6}" type="pres">
      <dgm:prSet presAssocID="{BC19AD2D-ACEA-0A4D-8D87-3D45E9028BE5}" presName="node" presStyleLbl="vennNode1" presStyleIdx="3" presStyleCnt="4" custScaleX="210033" custScaleY="75360" custRadScaleRad="105609" custRadScaleInc="8907">
        <dgm:presLayoutVars>
          <dgm:bulletEnabled val="1"/>
        </dgm:presLayoutVars>
      </dgm:prSet>
      <dgm:spPr/>
      <dgm:t>
        <a:bodyPr/>
        <a:lstStyle/>
        <a:p>
          <a:endParaRPr lang="fr-FR"/>
        </a:p>
      </dgm:t>
    </dgm:pt>
  </dgm:ptLst>
  <dgm:cxnLst>
    <dgm:cxn modelId="{AACB50BE-46E1-AF48-9012-D8B61428D0B8}" srcId="{EDCE694C-6F75-3B4E-92C5-B3DE17ABFCAF}" destId="{BEC2CD85-BCDA-8547-BE3E-41FC313514C4}" srcOrd="1" destOrd="0" parTransId="{A3440E66-DB44-9843-B46E-A76B8A260451}" sibTransId="{0D540002-9662-4942-AB7D-30CEAC47E153}"/>
    <dgm:cxn modelId="{7CA6D3FF-168E-0646-A183-85ED290C7E7F}" type="presOf" srcId="{0ED413BF-2A25-1F4B-8884-54D7FDDD85D5}" destId="{FB47438D-48CC-C241-ABD7-43EF17E04C00}" srcOrd="0" destOrd="0" presId="urn:microsoft.com/office/officeart/2005/8/layout/radial3"/>
    <dgm:cxn modelId="{43D6AD42-32A1-5C4C-ADA8-6A03E3016C92}" srcId="{EDCE694C-6F75-3B4E-92C5-B3DE17ABFCAF}" destId="{C84D44D0-86DD-0844-A7D4-9CE0BD501BAA}" srcOrd="0" destOrd="0" parTransId="{CA8C26D4-69EE-6240-B71B-55C6D29FF400}" sibTransId="{E419D719-E32E-CD41-AB04-EE5D2708FC0A}"/>
    <dgm:cxn modelId="{A9997A8A-F95F-7D4B-9BBD-E7E6AAFE833A}" type="presOf" srcId="{BEC2CD85-BCDA-8547-BE3E-41FC313514C4}" destId="{500A13A7-EF92-004F-B6AD-BE68ED2D5F3C}" srcOrd="0" destOrd="0" presId="urn:microsoft.com/office/officeart/2005/8/layout/radial3"/>
    <dgm:cxn modelId="{0B5090DE-EA25-3B42-948A-77E82D047066}" srcId="{0ED413BF-2A25-1F4B-8884-54D7FDDD85D5}" destId="{EDCE694C-6F75-3B4E-92C5-B3DE17ABFCAF}" srcOrd="0" destOrd="0" parTransId="{E4CE78BD-7358-114A-B077-A08622A290CE}" sibTransId="{D319B2C9-4DE4-CD4F-A1CA-8DE06B9A69DB}"/>
    <dgm:cxn modelId="{788540F2-D89F-3345-8FDF-D365929A55A7}" srcId="{EDCE694C-6F75-3B4E-92C5-B3DE17ABFCAF}" destId="{BC19AD2D-ACEA-0A4D-8D87-3D45E9028BE5}" srcOrd="2" destOrd="0" parTransId="{8F6288D3-C04B-3543-BBBF-6C1E31E360E3}" sibTransId="{4667A4EB-7684-E34C-A007-C4FA4C72AF66}"/>
    <dgm:cxn modelId="{A56DEDC7-1A4B-F24E-89B9-90C04F56AF69}" type="presOf" srcId="{EDCE694C-6F75-3B4E-92C5-B3DE17ABFCAF}" destId="{4267ED9D-4B38-6A48-A267-CFABEF7D6F63}" srcOrd="0" destOrd="0" presId="urn:microsoft.com/office/officeart/2005/8/layout/radial3"/>
    <dgm:cxn modelId="{3AC695FF-011A-1D44-80D0-68F64D505B30}" type="presOf" srcId="{C84D44D0-86DD-0844-A7D4-9CE0BD501BAA}" destId="{6AB860F1-639C-5043-B315-E104CF7DCE98}" srcOrd="0" destOrd="0" presId="urn:microsoft.com/office/officeart/2005/8/layout/radial3"/>
    <dgm:cxn modelId="{B09217F8-DEA9-CF41-A289-C44D5EFCB704}" type="presOf" srcId="{BC19AD2D-ACEA-0A4D-8D87-3D45E9028BE5}" destId="{B86F48F4-E838-9A4A-AFD7-79EFD4C6C2E6}" srcOrd="0" destOrd="0" presId="urn:microsoft.com/office/officeart/2005/8/layout/radial3"/>
    <dgm:cxn modelId="{29B7DBA1-7F10-0042-9D50-F0760487643A}" type="presParOf" srcId="{FB47438D-48CC-C241-ABD7-43EF17E04C00}" destId="{8A9AF6C3-9797-5D4B-9A6E-48E5B9065F4C}" srcOrd="0" destOrd="0" presId="urn:microsoft.com/office/officeart/2005/8/layout/radial3"/>
    <dgm:cxn modelId="{93B3E40E-69F0-C246-A004-0669B72E2585}" type="presParOf" srcId="{8A9AF6C3-9797-5D4B-9A6E-48E5B9065F4C}" destId="{4267ED9D-4B38-6A48-A267-CFABEF7D6F63}" srcOrd="0" destOrd="0" presId="urn:microsoft.com/office/officeart/2005/8/layout/radial3"/>
    <dgm:cxn modelId="{912E5F89-2E09-8A4A-B4F9-CDC28DB0940D}" type="presParOf" srcId="{8A9AF6C3-9797-5D4B-9A6E-48E5B9065F4C}" destId="{6AB860F1-639C-5043-B315-E104CF7DCE98}" srcOrd="1" destOrd="0" presId="urn:microsoft.com/office/officeart/2005/8/layout/radial3"/>
    <dgm:cxn modelId="{42F13346-712E-8C4B-8F05-4541C7C4BD87}" type="presParOf" srcId="{8A9AF6C3-9797-5D4B-9A6E-48E5B9065F4C}" destId="{500A13A7-EF92-004F-B6AD-BE68ED2D5F3C}" srcOrd="2" destOrd="0" presId="urn:microsoft.com/office/officeart/2005/8/layout/radial3"/>
    <dgm:cxn modelId="{BA264051-17C9-274F-B703-95DDB6A605B8}" type="presParOf" srcId="{8A9AF6C3-9797-5D4B-9A6E-48E5B9065F4C}" destId="{B86F48F4-E838-9A4A-AFD7-79EFD4C6C2E6}"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9/13/2015</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‹N°›</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9/13/2015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9/13/2015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9/13/2015</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‹N°›</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contact@avocat-pottier.com" TargetMode="External"/><Relationship Id="rId2" Type="http://schemas.openxmlformats.org/officeDocument/2006/relationships/hyperlink" Target="mailto:docteur.tardy@cabi-medical.fr"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chemeClr val="accent2">
              <a:lumMod val="50000"/>
            </a:schemeClr>
          </a:solidFill>
        </p:spPr>
        <p:txBody>
          <a:bodyPr>
            <a:normAutofit fontScale="90000"/>
          </a:bodyPr>
          <a:lstStyle/>
          <a:p>
            <a:r>
              <a:rPr lang="fr-FR" dirty="0" smtClean="0"/>
              <a:t>Handicap invisible et indemnisation</a:t>
            </a:r>
            <a:endParaRPr lang="fr-FR" dirty="0"/>
          </a:p>
        </p:txBody>
      </p:sp>
      <p:sp>
        <p:nvSpPr>
          <p:cNvPr id="3" name="Sous-titre 2"/>
          <p:cNvSpPr>
            <a:spLocks noGrp="1"/>
          </p:cNvSpPr>
          <p:nvPr>
            <p:ph type="subTitle" idx="1"/>
          </p:nvPr>
        </p:nvSpPr>
        <p:spPr>
          <a:xfrm>
            <a:off x="914400" y="3034553"/>
            <a:ext cx="8001000" cy="3823447"/>
          </a:xfrm>
          <a:solidFill>
            <a:schemeClr val="bg1">
              <a:lumMod val="85000"/>
            </a:schemeClr>
          </a:solidFill>
        </p:spPr>
        <p:txBody>
          <a:bodyPr/>
          <a:lstStyle/>
          <a:p>
            <a:r>
              <a:rPr lang="fr-FR" dirty="0" smtClean="0"/>
              <a:t>Maître Candide POTTIER					         </a:t>
            </a:r>
            <a:r>
              <a:rPr lang="fr-FR" sz="1200" dirty="0" smtClean="0">
                <a:solidFill>
                  <a:schemeClr val="bg1">
                    <a:lumMod val="65000"/>
                  </a:schemeClr>
                </a:solidFill>
              </a:rPr>
              <a:t>Avocat </a:t>
            </a:r>
            <a:r>
              <a:rPr lang="fr-FR" sz="1200" dirty="0">
                <a:solidFill>
                  <a:schemeClr val="bg1">
                    <a:lumMod val="65000"/>
                  </a:schemeClr>
                </a:solidFill>
              </a:rPr>
              <a:t>au barreau d’Annecy</a:t>
            </a:r>
            <a:r>
              <a:rPr lang="fr-FR" dirty="0" smtClean="0"/>
              <a:t>					       </a:t>
            </a:r>
            <a:r>
              <a:rPr lang="fr-FR" sz="1200" dirty="0" smtClean="0">
                <a:solidFill>
                  <a:schemeClr val="bg1">
                    <a:lumMod val="65000"/>
                  </a:schemeClr>
                </a:solidFill>
              </a:rPr>
              <a:t>Diplôme Universitaire Traumatisme Crânien Enfant Adolescent			            Diplôme Universitaire Réparation du Préjudice Corporel</a:t>
            </a:r>
          </a:p>
          <a:p>
            <a:r>
              <a:rPr lang="fr-FR" sz="1200" dirty="0" smtClean="0">
                <a:solidFill>
                  <a:schemeClr val="bg1">
                    <a:lumMod val="65000"/>
                  </a:schemeClr>
                </a:solidFill>
              </a:rPr>
              <a:t>			           </a:t>
            </a:r>
          </a:p>
          <a:p>
            <a:pPr>
              <a:lnSpc>
                <a:spcPct val="90000"/>
              </a:lnSpc>
            </a:pPr>
            <a:r>
              <a:rPr lang="fr-FR" dirty="0"/>
              <a:t>Docteur Christophe </a:t>
            </a:r>
            <a:r>
              <a:rPr lang="fr-FR" dirty="0" smtClean="0"/>
              <a:t>TARDY</a:t>
            </a:r>
            <a:r>
              <a:rPr lang="fr-FR" dirty="0"/>
              <a:t>	</a:t>
            </a:r>
            <a:r>
              <a:rPr lang="fr-FR" dirty="0" smtClean="0"/>
              <a:t>			      </a:t>
            </a:r>
          </a:p>
          <a:p>
            <a:pPr>
              <a:lnSpc>
                <a:spcPct val="90000"/>
              </a:lnSpc>
            </a:pPr>
            <a:r>
              <a:rPr lang="fr-FR" sz="1200" dirty="0" smtClean="0">
                <a:solidFill>
                  <a:schemeClr val="bg1">
                    <a:lumMod val="65000"/>
                  </a:schemeClr>
                </a:solidFill>
              </a:rPr>
              <a:t>Spécialiste </a:t>
            </a:r>
            <a:r>
              <a:rPr lang="fr-FR" sz="1200" dirty="0">
                <a:solidFill>
                  <a:schemeClr val="bg1">
                    <a:lumMod val="65000"/>
                  </a:schemeClr>
                </a:solidFill>
              </a:rPr>
              <a:t>en médecine physique et </a:t>
            </a:r>
            <a:r>
              <a:rPr lang="fr-FR" sz="1200" dirty="0" smtClean="0">
                <a:solidFill>
                  <a:schemeClr val="bg1">
                    <a:lumMod val="65000"/>
                  </a:schemeClr>
                </a:solidFill>
              </a:rPr>
              <a:t>réadaptation			              Expert </a:t>
            </a:r>
            <a:r>
              <a:rPr lang="fr-FR" sz="1200" dirty="0">
                <a:solidFill>
                  <a:schemeClr val="bg1">
                    <a:lumMod val="65000"/>
                  </a:schemeClr>
                </a:solidFill>
              </a:rPr>
              <a:t>près de la Cour d’Appel de Chambéry</a:t>
            </a:r>
          </a:p>
        </p:txBody>
      </p:sp>
      <p:pic>
        <p:nvPicPr>
          <p:cNvPr id="6" name="Image 5"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426484" y="288701"/>
            <a:ext cx="2136476" cy="1841006"/>
          </a:xfrm>
          <a:prstGeom prst="rect">
            <a:avLst/>
          </a:prstGeom>
        </p:spPr>
      </p:pic>
    </p:spTree>
    <p:extLst>
      <p:ext uri="{BB962C8B-B14F-4D97-AF65-F5344CB8AC3E}">
        <p14:creationId xmlns:p14="http://schemas.microsoft.com/office/powerpoint/2010/main" val="72424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3" y="2059340"/>
            <a:ext cx="7799389" cy="3670767"/>
          </a:xfrm>
        </p:spPr>
        <p:txBody>
          <a:bodyPr>
            <a:normAutofit/>
          </a:bodyPr>
          <a:lstStyle/>
          <a:p>
            <a:pPr algn="just"/>
            <a:r>
              <a:rPr lang="fr-FR" sz="1600" dirty="0"/>
              <a:t>But des professionnels = faire reconnaître un handicap mal connu qui porte le nom de handicap invisible</a:t>
            </a:r>
          </a:p>
          <a:p>
            <a:pPr algn="just"/>
            <a:r>
              <a:rPr lang="fr-FR" sz="1600" dirty="0"/>
              <a:t>Ce qui est invisible n’existe pas et n’est donc pas </a:t>
            </a:r>
            <a:r>
              <a:rPr lang="fr-FR" sz="1600" dirty="0" smtClean="0"/>
              <a:t>indemnisé</a:t>
            </a:r>
          </a:p>
          <a:p>
            <a:pPr algn="just"/>
            <a:r>
              <a:rPr lang="fr-FR" sz="1600" dirty="0" smtClean="0"/>
              <a:t>Séquelles sous-estimées ou mal évaluées lors de l’expertise médicale déterminant la réparation du préjudice corporel subi</a:t>
            </a:r>
          </a:p>
          <a:p>
            <a:pPr algn="just"/>
            <a:r>
              <a:rPr lang="fr-FR" sz="1600" dirty="0" smtClean="0"/>
              <a:t>Risque de voir une partie </a:t>
            </a:r>
            <a:r>
              <a:rPr lang="fr-FR" sz="1600" dirty="0"/>
              <a:t>des </a:t>
            </a:r>
            <a:r>
              <a:rPr lang="fr-FR" sz="1600" dirty="0" smtClean="0"/>
              <a:t>séquelles </a:t>
            </a:r>
            <a:r>
              <a:rPr lang="fr-FR" sz="1600" dirty="0"/>
              <a:t>ignorée ou imputée à un état antérieur ou à une particularité de la personnalité du </a:t>
            </a:r>
            <a:r>
              <a:rPr lang="fr-FR" sz="1600" dirty="0" smtClean="0"/>
              <a:t>traumatisé (ex : adolescent)</a:t>
            </a:r>
          </a:p>
          <a:p>
            <a:pPr algn="just"/>
            <a:r>
              <a:rPr lang="fr-FR" sz="1600" dirty="0" smtClean="0"/>
              <a:t>La qualité </a:t>
            </a:r>
            <a:r>
              <a:rPr lang="fr-FR" sz="1600" dirty="0"/>
              <a:t>de vie pour les années à </a:t>
            </a:r>
            <a:r>
              <a:rPr lang="fr-FR" sz="1600" dirty="0" smtClean="0"/>
              <a:t>venir va dépendre de l’indemnisation</a:t>
            </a:r>
            <a:endParaRPr lang="fr-FR" sz="1600" dirty="0"/>
          </a:p>
          <a:p>
            <a:pPr algn="just"/>
            <a:endParaRPr lang="fr-FR" sz="1600" dirty="0"/>
          </a:p>
        </p:txBody>
      </p:sp>
      <p:sp>
        <p:nvSpPr>
          <p:cNvPr id="4"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Handicap invisible </a:t>
            </a:r>
            <a:endParaRPr lang="fr-FR" dirty="0"/>
          </a:p>
        </p:txBody>
      </p:sp>
      <p:pic>
        <p:nvPicPr>
          <p:cNvPr id="5" name="Image 4"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12/05/2012</a:t>
            </a:r>
            <a:endParaRPr lang="fr-FR" sz="1200" dirty="0">
              <a:solidFill>
                <a:schemeClr val="bg1">
                  <a:lumMod val="65000"/>
                </a:schemeClr>
              </a:solidFill>
            </a:endParaRPr>
          </a:p>
        </p:txBody>
      </p:sp>
    </p:spTree>
    <p:extLst>
      <p:ext uri="{BB962C8B-B14F-4D97-AF65-F5344CB8AC3E}">
        <p14:creationId xmlns:p14="http://schemas.microsoft.com/office/powerpoint/2010/main" val="2834977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3" y="1974221"/>
            <a:ext cx="7799389" cy="524618"/>
          </a:xfrm>
          <a:ln>
            <a:solidFill>
              <a:schemeClr val="accent2">
                <a:lumMod val="75000"/>
              </a:schemeClr>
            </a:solidFill>
          </a:ln>
        </p:spPr>
        <p:txBody>
          <a:bodyPr/>
          <a:lstStyle/>
          <a:p>
            <a:pPr marL="0" indent="0" algn="ctr">
              <a:buNone/>
            </a:pPr>
            <a:r>
              <a:rPr lang="fr-FR" dirty="0" smtClean="0"/>
              <a:t>S’entourer de professionnels formés aux spécificités du TC</a:t>
            </a:r>
            <a:endParaRPr lang="fr-FR" dirty="0"/>
          </a:p>
        </p:txBody>
      </p:sp>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12/05/2012</a:t>
            </a:r>
            <a:endParaRPr lang="fr-FR" sz="1200" dirty="0">
              <a:solidFill>
                <a:schemeClr val="bg1">
                  <a:lumMod val="65000"/>
                </a:schemeClr>
              </a:solidFill>
            </a:endParaRPr>
          </a:p>
        </p:txBody>
      </p:sp>
      <p:sp>
        <p:nvSpPr>
          <p:cNvPr id="4" name="Rectangle avec flèche vers la droite 3"/>
          <p:cNvSpPr/>
          <p:nvPr/>
        </p:nvSpPr>
        <p:spPr>
          <a:xfrm>
            <a:off x="1575001" y="2816370"/>
            <a:ext cx="2102110" cy="2830177"/>
          </a:xfrm>
          <a:prstGeom prst="righ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Avocat Spécialisé</a:t>
            </a:r>
            <a:endParaRPr lang="fr-FR" dirty="0"/>
          </a:p>
        </p:txBody>
      </p:sp>
      <p:sp>
        <p:nvSpPr>
          <p:cNvPr id="8" name="Rectangle avec flèche vers la droite 7"/>
          <p:cNvSpPr/>
          <p:nvPr/>
        </p:nvSpPr>
        <p:spPr>
          <a:xfrm>
            <a:off x="3884733" y="2816904"/>
            <a:ext cx="2102110" cy="2830177"/>
          </a:xfrm>
          <a:prstGeom prst="righ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Médecin Conseil</a:t>
            </a:r>
            <a:endParaRPr lang="fr-FR" dirty="0"/>
          </a:p>
        </p:txBody>
      </p:sp>
      <p:sp>
        <p:nvSpPr>
          <p:cNvPr id="9" name="Rectangle 8"/>
          <p:cNvSpPr/>
          <p:nvPr/>
        </p:nvSpPr>
        <p:spPr>
          <a:xfrm>
            <a:off x="6217208" y="2816905"/>
            <a:ext cx="2540256" cy="12753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Expert Indépendant</a:t>
            </a:r>
          </a:p>
          <a:p>
            <a:pPr algn="ctr"/>
            <a:r>
              <a:rPr lang="fr-FR" dirty="0" smtClean="0"/>
              <a:t>NEUROLOGUE</a:t>
            </a:r>
          </a:p>
          <a:p>
            <a:pPr algn="ctr"/>
            <a:r>
              <a:rPr lang="fr-FR" dirty="0" smtClean="0"/>
              <a:t>Avec sapiteurs si besoin</a:t>
            </a:r>
            <a:endParaRPr lang="fr-FR" dirty="0"/>
          </a:p>
        </p:txBody>
      </p:sp>
      <p:sp>
        <p:nvSpPr>
          <p:cNvPr id="10" name="Espace réservé du contenu 2"/>
          <p:cNvSpPr txBox="1">
            <a:spLocks/>
          </p:cNvSpPr>
          <p:nvPr/>
        </p:nvSpPr>
        <p:spPr>
          <a:xfrm>
            <a:off x="1575002" y="5730454"/>
            <a:ext cx="1398062" cy="524618"/>
          </a:xfrm>
          <a:prstGeom prst="rect">
            <a:avLst/>
          </a:prstGeom>
          <a:ln>
            <a:solidFill>
              <a:schemeClr val="accent2">
                <a:lumMod val="75000"/>
              </a:schemeClr>
            </a:solidFill>
          </a:ln>
        </p:spPr>
        <p:txBody>
          <a:bodyPr vert="horz" lIns="91440" tIns="45720" rIns="91440" bIns="45720" rtlCol="0">
            <a:normAutofit fontScale="92500"/>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buFont typeface="Wingdings 2" pitchFamily="18" charset="2"/>
              <a:buNone/>
            </a:pPr>
            <a:r>
              <a:rPr lang="fr-FR" dirty="0" smtClean="0"/>
              <a:t>La victime</a:t>
            </a:r>
            <a:endParaRPr lang="fr-FR" dirty="0"/>
          </a:p>
        </p:txBody>
      </p:sp>
      <p:sp>
        <p:nvSpPr>
          <p:cNvPr id="11" name="Espace réservé du contenu 2"/>
          <p:cNvSpPr txBox="1">
            <a:spLocks/>
          </p:cNvSpPr>
          <p:nvPr/>
        </p:nvSpPr>
        <p:spPr>
          <a:xfrm>
            <a:off x="3884733" y="5715577"/>
            <a:ext cx="1398062" cy="524618"/>
          </a:xfrm>
          <a:prstGeom prst="rect">
            <a:avLst/>
          </a:prstGeom>
          <a:ln>
            <a:solidFill>
              <a:schemeClr val="accent2">
                <a:lumMod val="75000"/>
              </a:schemeClr>
            </a:solidFill>
          </a:ln>
        </p:spPr>
        <p:txBody>
          <a:bodyPr vert="horz" lIns="91440" tIns="45720" rIns="91440" bIns="45720" rtlCol="0">
            <a:normAutofit fontScale="85000" lnSpcReduction="20000"/>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buFont typeface="Wingdings 2" pitchFamily="18" charset="2"/>
              <a:buNone/>
            </a:pPr>
            <a:r>
              <a:rPr lang="fr-FR" dirty="0" smtClean="0"/>
              <a:t>L’avocat ou victime</a:t>
            </a:r>
            <a:endParaRPr lang="fr-FR" dirty="0"/>
          </a:p>
        </p:txBody>
      </p:sp>
      <p:sp>
        <p:nvSpPr>
          <p:cNvPr id="12" name="Espace réservé du contenu 2"/>
          <p:cNvSpPr txBox="1">
            <a:spLocks/>
          </p:cNvSpPr>
          <p:nvPr/>
        </p:nvSpPr>
        <p:spPr>
          <a:xfrm>
            <a:off x="6217208" y="5715577"/>
            <a:ext cx="2540256" cy="524618"/>
          </a:xfrm>
          <a:prstGeom prst="rect">
            <a:avLst/>
          </a:prstGeom>
          <a:ln>
            <a:solidFill>
              <a:schemeClr val="accent2">
                <a:lumMod val="75000"/>
              </a:schemeClr>
            </a:solidFill>
          </a:ln>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buFont typeface="Wingdings 2" pitchFamily="18" charset="2"/>
              <a:buNone/>
            </a:pPr>
            <a:r>
              <a:rPr lang="fr-FR" dirty="0" smtClean="0"/>
              <a:t>Le juge</a:t>
            </a:r>
            <a:endParaRPr lang="fr-FR" dirty="0"/>
          </a:p>
        </p:txBody>
      </p:sp>
      <p:sp>
        <p:nvSpPr>
          <p:cNvPr id="13" name="Rectangle 12"/>
          <p:cNvSpPr/>
          <p:nvPr/>
        </p:nvSpPr>
        <p:spPr>
          <a:xfrm>
            <a:off x="6214387" y="4535638"/>
            <a:ext cx="2540256" cy="11109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Mission d’Expertise spécifique TC</a:t>
            </a:r>
            <a:endParaRPr lang="fr-FR" dirty="0"/>
          </a:p>
        </p:txBody>
      </p:sp>
      <p:sp>
        <p:nvSpPr>
          <p:cNvPr id="14"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fontScale="92500" lnSpcReduction="20000"/>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Comment obtenir une juste indemnisation?</a:t>
            </a:r>
            <a:endParaRPr lang="fr-FR" dirty="0"/>
          </a:p>
        </p:txBody>
      </p:sp>
      <p:pic>
        <p:nvPicPr>
          <p:cNvPr id="15" name="Image 14"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Tree>
    <p:extLst>
      <p:ext uri="{BB962C8B-B14F-4D97-AF65-F5344CB8AC3E}">
        <p14:creationId xmlns:p14="http://schemas.microsoft.com/office/powerpoint/2010/main" val="303884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linds(horizont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linds(horizontal)">
                                      <p:cBhvr>
                                        <p:cTn id="23" dur="500"/>
                                        <p:tgtEl>
                                          <p:spTgt spid="12"/>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linds(horizont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linds(horizontal)">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4" y="1974673"/>
            <a:ext cx="7610476" cy="3670767"/>
          </a:xfrm>
        </p:spPr>
        <p:txBody>
          <a:bodyPr>
            <a:normAutofit/>
          </a:bodyPr>
          <a:lstStyle/>
          <a:p>
            <a:endParaRPr lang="fr-FR" dirty="0" smtClean="0"/>
          </a:p>
          <a:p>
            <a:r>
              <a:rPr lang="fr-FR" smtClean="0"/>
              <a:t>DATE DE CONSOLIDATION</a:t>
            </a:r>
            <a:endParaRPr lang="fr-FR" dirty="0" smtClean="0"/>
          </a:p>
          <a:p>
            <a:pPr marL="0" indent="0">
              <a:buNone/>
            </a:pPr>
            <a:endParaRPr lang="fr-FR" dirty="0" smtClean="0"/>
          </a:p>
          <a:p>
            <a:r>
              <a:rPr lang="fr-FR" dirty="0" smtClean="0"/>
              <a:t>LE PREJUDICE PROFESSIONNEL </a:t>
            </a:r>
          </a:p>
          <a:p>
            <a:endParaRPr lang="fr-FR" dirty="0" smtClean="0"/>
          </a:p>
          <a:p>
            <a:r>
              <a:rPr lang="fr-FR" dirty="0" smtClean="0"/>
              <a:t>LA TIERCE </a:t>
            </a:r>
            <a:r>
              <a:rPr lang="fr-FR" dirty="0"/>
              <a:t>PERSONNE OU AIDE HUMAINE </a:t>
            </a:r>
          </a:p>
          <a:p>
            <a:endParaRPr lang="fr-FR" dirty="0" smtClean="0"/>
          </a:p>
        </p:txBody>
      </p:sp>
      <p:sp>
        <p:nvSpPr>
          <p:cNvPr id="4"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fontScale="92500" lnSpcReduction="20000"/>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Vigilance particulière pour les préjudices suivants</a:t>
            </a:r>
            <a:endParaRPr lang="fr-FR" dirty="0"/>
          </a:p>
        </p:txBody>
      </p:sp>
      <p:pic>
        <p:nvPicPr>
          <p:cNvPr id="5" name="Image 4"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Tree>
    <p:extLst>
      <p:ext uri="{BB962C8B-B14F-4D97-AF65-F5344CB8AC3E}">
        <p14:creationId xmlns:p14="http://schemas.microsoft.com/office/powerpoint/2010/main" val="2164756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3" y="1961444"/>
            <a:ext cx="7799389" cy="4304885"/>
          </a:xfrm>
        </p:spPr>
        <p:txBody>
          <a:bodyPr>
            <a:normAutofit/>
          </a:bodyPr>
          <a:lstStyle/>
          <a:p>
            <a:pPr marL="0" indent="0" algn="just">
              <a:buNone/>
            </a:pPr>
            <a:r>
              <a:rPr lang="fr-FR" sz="1600" b="1" u="sng" dirty="0" smtClean="0"/>
              <a:t>LA CONSOLIDATION, C’EST QUOI?</a:t>
            </a:r>
            <a:endParaRPr lang="fr-FR" sz="1600" b="1" u="sng" dirty="0"/>
          </a:p>
          <a:p>
            <a:pPr marL="0" indent="0" algn="just">
              <a:buNone/>
            </a:pPr>
            <a:r>
              <a:rPr lang="fr-FR" sz="1600" dirty="0" smtClean="0"/>
              <a:t>C'est </a:t>
            </a:r>
            <a:r>
              <a:rPr lang="fr-FR" sz="1600" dirty="0"/>
              <a:t>le moment </a:t>
            </a:r>
            <a:r>
              <a:rPr lang="fr-FR" sz="1600" dirty="0" smtClean="0"/>
              <a:t>où après la </a:t>
            </a:r>
            <a:r>
              <a:rPr lang="fr-FR" sz="1600" dirty="0"/>
              <a:t>période de soins, la lésion se fixe et prend un caractère permanent sinon définitif, tel qu'un traitement n'est en principe plus nécessaire, si ce n'est pour éviter une aggravation, et qu'il est possible d'apprécier un certain degré d'incapacité permanente consécutif à l'accident, sous réserves de rechutes et de révisions </a:t>
            </a:r>
            <a:r>
              <a:rPr lang="fr-FR" sz="1600" dirty="0" smtClean="0"/>
              <a:t>possibles</a:t>
            </a:r>
          </a:p>
          <a:p>
            <a:pPr marL="0" indent="0" algn="just">
              <a:buNone/>
            </a:pPr>
            <a:r>
              <a:rPr lang="fr-FR" sz="1600" b="1" u="sng" dirty="0" smtClean="0"/>
              <a:t>QUAND CONSOLIDER UN TC ?</a:t>
            </a:r>
          </a:p>
          <a:p>
            <a:pPr marL="0" indent="0" algn="just">
              <a:buNone/>
            </a:pPr>
            <a:r>
              <a:rPr lang="fr-FR" sz="1600" dirty="0" smtClean="0"/>
              <a:t>Ne pas consolider précocement</a:t>
            </a:r>
          </a:p>
          <a:p>
            <a:pPr marL="0" indent="0" algn="just">
              <a:buNone/>
            </a:pPr>
            <a:r>
              <a:rPr lang="fr-FR" sz="1600" dirty="0" smtClean="0"/>
              <a:t>Au </a:t>
            </a:r>
            <a:r>
              <a:rPr lang="fr-FR" sz="1600" dirty="0" err="1" smtClean="0"/>
              <a:t>minimun</a:t>
            </a:r>
            <a:r>
              <a:rPr lang="fr-FR" sz="1600" dirty="0" smtClean="0"/>
              <a:t> 3 ans après l’accident pour un adulte</a:t>
            </a:r>
            <a:endParaRPr lang="fr-FR" sz="1600" dirty="0"/>
          </a:p>
          <a:p>
            <a:pPr marL="0" indent="0">
              <a:buNone/>
            </a:pPr>
            <a:endParaRPr lang="fr-FR" sz="1600" dirty="0"/>
          </a:p>
        </p:txBody>
      </p:sp>
      <p:sp>
        <p:nvSpPr>
          <p:cNvPr id="4"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Consolidation</a:t>
            </a:r>
            <a:endParaRPr lang="fr-FR" dirty="0"/>
          </a:p>
        </p:txBody>
      </p:sp>
      <p:pic>
        <p:nvPicPr>
          <p:cNvPr id="5" name="Image 4"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Tree>
    <p:extLst>
      <p:ext uri="{BB962C8B-B14F-4D97-AF65-F5344CB8AC3E}">
        <p14:creationId xmlns:p14="http://schemas.microsoft.com/office/powerpoint/2010/main" val="3333082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4" y="1920511"/>
            <a:ext cx="3909132" cy="4577308"/>
          </a:xfrm>
        </p:spPr>
        <p:txBody>
          <a:bodyPr>
            <a:normAutofit/>
          </a:bodyPr>
          <a:lstStyle/>
          <a:p>
            <a:pPr marL="0" indent="0" algn="ctr">
              <a:buNone/>
            </a:pPr>
            <a:r>
              <a:rPr lang="fr-FR" sz="1600" b="1" dirty="0"/>
              <a:t>QUAND CONSOLIDER UN ENFANT VICTIME D’UN TRAUMATISME CRANIEN ?</a:t>
            </a:r>
          </a:p>
          <a:p>
            <a:pPr marL="0" indent="0" algn="just">
              <a:buNone/>
            </a:pPr>
            <a:r>
              <a:rPr lang="fr-FR" sz="1600" dirty="0" smtClean="0"/>
              <a:t>Consolidation encore </a:t>
            </a:r>
            <a:r>
              <a:rPr lang="fr-FR" sz="1600" dirty="0"/>
              <a:t>plus longue à intervenir s’agissant d’un traumatisé crânien </a:t>
            </a:r>
            <a:r>
              <a:rPr lang="fr-FR" sz="1600" dirty="0" smtClean="0"/>
              <a:t>enfant</a:t>
            </a:r>
          </a:p>
          <a:p>
            <a:pPr marL="0" indent="0" algn="just">
              <a:buNone/>
            </a:pPr>
            <a:r>
              <a:rPr lang="fr-FR" sz="1600" b="1" dirty="0" smtClean="0"/>
              <a:t>ENFANT = ÊTRE EN DEVENIR</a:t>
            </a:r>
          </a:p>
          <a:p>
            <a:pPr marL="0" indent="0" algn="just">
              <a:buNone/>
            </a:pPr>
            <a:r>
              <a:rPr lang="fr-FR" sz="1600" dirty="0" smtClean="0"/>
              <a:t>Prospective  = par </a:t>
            </a:r>
            <a:r>
              <a:rPr lang="fr-FR" sz="1600" dirty="0"/>
              <a:t>rapport à ce qu’il aurait pu être et non par rapport à ce qu’il a </a:t>
            </a:r>
            <a:r>
              <a:rPr lang="fr-FR" sz="1600" dirty="0" smtClean="0"/>
              <a:t>été</a:t>
            </a:r>
            <a:endParaRPr lang="fr-FR" sz="1600" dirty="0"/>
          </a:p>
          <a:p>
            <a:pPr marL="0" indent="0" algn="just">
              <a:buNone/>
            </a:pPr>
            <a:r>
              <a:rPr lang="fr-FR" sz="1600" b="1" dirty="0" smtClean="0"/>
              <a:t>Attendre fin de la période des apprentissages et insertion professionnelle</a:t>
            </a:r>
          </a:p>
          <a:p>
            <a:pPr marL="0" indent="0" algn="just">
              <a:buNone/>
            </a:pPr>
            <a:endParaRPr lang="fr-FR" sz="1600" dirty="0" smtClean="0"/>
          </a:p>
          <a:p>
            <a:pPr marL="0" indent="0">
              <a:buNone/>
            </a:pPr>
            <a:endParaRPr lang="fr-FR" sz="1600" dirty="0"/>
          </a:p>
        </p:txBody>
      </p:sp>
      <p:pic>
        <p:nvPicPr>
          <p:cNvPr id="8" name="Image 7" descr="enfant-precoce-ecol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21109" y="1920511"/>
            <a:ext cx="3692702" cy="2467956"/>
          </a:xfrm>
          <a:prstGeom prst="rect">
            <a:avLst/>
          </a:prstGeom>
        </p:spPr>
      </p:pic>
      <p:sp>
        <p:nvSpPr>
          <p:cNvPr id="4"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Consolidation de l’enfant</a:t>
            </a:r>
            <a:endParaRPr lang="fr-FR" dirty="0"/>
          </a:p>
        </p:txBody>
      </p:sp>
      <p:pic>
        <p:nvPicPr>
          <p:cNvPr id="5" name="Image 4" descr="Logos-mail.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Tree>
    <p:extLst>
      <p:ext uri="{BB962C8B-B14F-4D97-AF65-F5344CB8AC3E}">
        <p14:creationId xmlns:p14="http://schemas.microsoft.com/office/powerpoint/2010/main" val="2354509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4" y="2048589"/>
            <a:ext cx="7799388" cy="660745"/>
          </a:xfrm>
        </p:spPr>
        <p:txBody>
          <a:bodyPr>
            <a:normAutofit/>
          </a:bodyPr>
          <a:lstStyle/>
          <a:p>
            <a:pPr marL="0" indent="0" algn="ctr">
              <a:buNone/>
            </a:pPr>
            <a:r>
              <a:rPr lang="fr-FR" sz="1600" b="1" dirty="0"/>
              <a:t>Ne pas consolider précocement ne signifie pas ne pas </a:t>
            </a:r>
            <a:r>
              <a:rPr lang="fr-FR" sz="1600" b="1" dirty="0" smtClean="0"/>
              <a:t>aider la victime </a:t>
            </a:r>
            <a:r>
              <a:rPr lang="fr-FR" sz="1600" b="1" dirty="0"/>
              <a:t>et sa </a:t>
            </a:r>
            <a:r>
              <a:rPr lang="fr-FR" sz="1600" b="1" dirty="0" smtClean="0"/>
              <a:t>famille</a:t>
            </a:r>
            <a:endParaRPr lang="fr-FR" sz="1600" dirty="0"/>
          </a:p>
          <a:p>
            <a:pPr marL="0" indent="0" algn="just">
              <a:buNone/>
            </a:pPr>
            <a:endParaRPr lang="fr-FR" sz="1600" dirty="0" smtClean="0"/>
          </a:p>
          <a:p>
            <a:pPr marL="0" indent="0">
              <a:buNone/>
            </a:pPr>
            <a:endParaRPr lang="fr-FR" sz="1600" dirty="0"/>
          </a:p>
        </p:txBody>
      </p:sp>
      <p:sp>
        <p:nvSpPr>
          <p:cNvPr id="4"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
        <p:nvSpPr>
          <p:cNvPr id="5"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fontScale="92500" lnSpcReduction="20000"/>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Provision </a:t>
            </a:r>
            <a:r>
              <a:rPr lang="fr-FR" dirty="0"/>
              <a:t>= </a:t>
            </a:r>
            <a:r>
              <a:rPr lang="fr-FR" dirty="0" smtClean="0"/>
              <a:t>Avance sur l’</a:t>
            </a:r>
            <a:r>
              <a:rPr lang="fr-FR" dirty="0" err="1" smtClean="0"/>
              <a:t>indémnisation</a:t>
            </a:r>
            <a:endParaRPr lang="fr-FR" dirty="0"/>
          </a:p>
        </p:txBody>
      </p:sp>
      <p:pic>
        <p:nvPicPr>
          <p:cNvPr id="6" name="Image 5"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9" name="Rectangle avec flèche vers le bas 8"/>
          <p:cNvSpPr/>
          <p:nvPr/>
        </p:nvSpPr>
        <p:spPr>
          <a:xfrm>
            <a:off x="3429000" y="2864555"/>
            <a:ext cx="3104444" cy="733778"/>
          </a:xfrm>
          <a:prstGeom prst="down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smtClean="0"/>
              <a:t>Rôle de l’avocat</a:t>
            </a:r>
            <a:endParaRPr lang="fr-FR" b="1" dirty="0"/>
          </a:p>
        </p:txBody>
      </p:sp>
      <p:sp>
        <p:nvSpPr>
          <p:cNvPr id="10" name="Rectangle 9"/>
          <p:cNvSpPr/>
          <p:nvPr/>
        </p:nvSpPr>
        <p:spPr>
          <a:xfrm>
            <a:off x="2511777" y="3697112"/>
            <a:ext cx="4854222" cy="592666"/>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t>obtenir des provisions régulièrement </a:t>
            </a:r>
            <a:r>
              <a:rPr lang="fr-FR" b="1" dirty="0" smtClean="0"/>
              <a:t>pour: </a:t>
            </a:r>
            <a:endParaRPr lang="fr-FR" b="1" dirty="0"/>
          </a:p>
        </p:txBody>
      </p:sp>
      <p:sp>
        <p:nvSpPr>
          <p:cNvPr id="11" name="Rectangle 10"/>
          <p:cNvSpPr/>
          <p:nvPr/>
        </p:nvSpPr>
        <p:spPr>
          <a:xfrm>
            <a:off x="1114424" y="4755444"/>
            <a:ext cx="2328334" cy="158044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t>Organiser le retour à domicile</a:t>
            </a:r>
          </a:p>
          <a:p>
            <a:pPr algn="ctr"/>
            <a:r>
              <a:rPr lang="fr-FR" sz="1600" dirty="0" smtClean="0"/>
              <a:t>Préparer un projet de vie</a:t>
            </a:r>
            <a:endParaRPr lang="fr-FR" sz="1600" dirty="0"/>
          </a:p>
        </p:txBody>
      </p:sp>
      <p:sp>
        <p:nvSpPr>
          <p:cNvPr id="12" name="Rectangle 11"/>
          <p:cNvSpPr/>
          <p:nvPr/>
        </p:nvSpPr>
        <p:spPr>
          <a:xfrm>
            <a:off x="3584223" y="4741332"/>
            <a:ext cx="2215444" cy="158044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a:t>Financer la Tierce personne</a:t>
            </a:r>
          </a:p>
        </p:txBody>
      </p:sp>
      <p:sp>
        <p:nvSpPr>
          <p:cNvPr id="13" name="Rectangle 12"/>
          <p:cNvSpPr/>
          <p:nvPr/>
        </p:nvSpPr>
        <p:spPr>
          <a:xfrm>
            <a:off x="5926666" y="4741332"/>
            <a:ext cx="2977446" cy="158044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a:t>Financer la rééducation non prise en charge (</a:t>
            </a:r>
            <a:r>
              <a:rPr lang="fr-FR" sz="1600" dirty="0" err="1"/>
              <a:t>neuropsy</a:t>
            </a:r>
            <a:r>
              <a:rPr lang="fr-FR" sz="1600" dirty="0"/>
              <a:t>, ergothérapeute, matériel, soutien scolaire personnalisé…)</a:t>
            </a:r>
          </a:p>
        </p:txBody>
      </p:sp>
      <p:cxnSp>
        <p:nvCxnSpPr>
          <p:cNvPr id="15" name="Connecteur en angle 14"/>
          <p:cNvCxnSpPr>
            <a:stCxn id="10" idx="2"/>
            <a:endCxn id="11" idx="0"/>
          </p:cNvCxnSpPr>
          <p:nvPr/>
        </p:nvCxnSpPr>
        <p:spPr>
          <a:xfrm rot="5400000">
            <a:off x="3375907" y="3192463"/>
            <a:ext cx="465666" cy="2660297"/>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Connecteur en angle 18"/>
          <p:cNvCxnSpPr>
            <a:stCxn id="10" idx="2"/>
            <a:endCxn id="13" idx="0"/>
          </p:cNvCxnSpPr>
          <p:nvPr/>
        </p:nvCxnSpPr>
        <p:spPr>
          <a:xfrm rot="16200000" flipH="1">
            <a:off x="5951361" y="3277304"/>
            <a:ext cx="451554" cy="2476501"/>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Connecteur en angle 20"/>
          <p:cNvCxnSpPr>
            <a:stCxn id="10" idx="2"/>
            <a:endCxn id="12" idx="0"/>
          </p:cNvCxnSpPr>
          <p:nvPr/>
        </p:nvCxnSpPr>
        <p:spPr>
          <a:xfrm rot="5400000">
            <a:off x="4589640" y="4392084"/>
            <a:ext cx="451554" cy="246943"/>
          </a:xfrm>
          <a:prstGeom prst="bentConnector3">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43966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linds(horizont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blinds(horizontal)">
                                      <p:cBhvr>
                                        <p:cTn id="23" dur="500"/>
                                        <p:tgtEl>
                                          <p:spTgt spid="21"/>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linds(horizont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linds(horizontal)">
                                      <p:cBhvr>
                                        <p:cTn id="31" dur="500"/>
                                        <p:tgtEl>
                                          <p:spTgt spid="1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linds(horizontal)">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5" y="3457222"/>
            <a:ext cx="7799387" cy="3090334"/>
          </a:xfrm>
        </p:spPr>
        <p:txBody>
          <a:bodyPr>
            <a:normAutofit fontScale="92500" lnSpcReduction="10000"/>
          </a:bodyPr>
          <a:lstStyle/>
          <a:p>
            <a:pPr marL="0" indent="0" algn="ctr">
              <a:buNone/>
            </a:pPr>
            <a:r>
              <a:rPr lang="fr-FR" sz="1600" dirty="0" smtClean="0"/>
              <a:t>Exemples:</a:t>
            </a:r>
          </a:p>
          <a:p>
            <a:pPr marL="0" indent="0">
              <a:buNone/>
            </a:pPr>
            <a:r>
              <a:rPr lang="fr-FR" sz="1600" dirty="0" smtClean="0"/>
              <a:t>- victime capable de conduire mais incapable de se reconnaître dans la ville</a:t>
            </a:r>
          </a:p>
          <a:p>
            <a:pPr marL="0" indent="0">
              <a:buNone/>
            </a:pPr>
            <a:r>
              <a:rPr lang="fr-FR" sz="1600" dirty="0" smtClean="0"/>
              <a:t>- Incapable de tenir un agenda, </a:t>
            </a:r>
          </a:p>
          <a:p>
            <a:pPr marL="0" indent="0">
              <a:buNone/>
            </a:pPr>
            <a:r>
              <a:rPr lang="fr-FR" sz="1600" dirty="0" smtClean="0"/>
              <a:t>- Incapable de contrôler son impulsivité, ses troubles du comportement…donc de travailler en équipe et de recevoir des ordres</a:t>
            </a:r>
          </a:p>
          <a:p>
            <a:pPr>
              <a:buFontTx/>
              <a:buChar char="-"/>
            </a:pPr>
            <a:endParaRPr lang="fr-FR" sz="1600" dirty="0"/>
          </a:p>
          <a:p>
            <a:pPr marL="0" indent="0" algn="ctr">
              <a:buNone/>
            </a:pPr>
            <a:r>
              <a:rPr lang="fr-FR" sz="1600" dirty="0" smtClean="0"/>
              <a:t>victime incapable de reprendre une activité professionnelle, nécessité d’une reconversion, d’un temps aménagé, d’un changement de poste…</a:t>
            </a:r>
            <a:endParaRPr lang="fr-FR" sz="1600" dirty="0"/>
          </a:p>
          <a:p>
            <a:endParaRPr lang="fr-FR" sz="1600" dirty="0"/>
          </a:p>
        </p:txBody>
      </p:sp>
      <p:sp>
        <p:nvSpPr>
          <p:cNvPr id="4"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Préjudice professionnel</a:t>
            </a:r>
            <a:endParaRPr lang="fr-FR" dirty="0"/>
          </a:p>
        </p:txBody>
      </p:sp>
      <p:pic>
        <p:nvPicPr>
          <p:cNvPr id="5" name="Image 4"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Rectangle avec flèche vers le bas 6"/>
          <p:cNvSpPr/>
          <p:nvPr/>
        </p:nvSpPr>
        <p:spPr>
          <a:xfrm>
            <a:off x="3443111" y="5341055"/>
            <a:ext cx="3280833" cy="500946"/>
          </a:xfrm>
          <a:prstGeom prst="down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Conclusion</a:t>
            </a:r>
            <a:endParaRPr lang="fr-FR" dirty="0"/>
          </a:p>
        </p:txBody>
      </p:sp>
      <p:sp>
        <p:nvSpPr>
          <p:cNvPr id="8"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pic>
        <p:nvPicPr>
          <p:cNvPr id="9" name="Image 8" descr="86734-employe-l-usine-groupe-dutailier.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114425" y="1904765"/>
            <a:ext cx="2328686" cy="1552457"/>
          </a:xfrm>
          <a:prstGeom prst="rect">
            <a:avLst/>
          </a:prstGeom>
        </p:spPr>
      </p:pic>
      <p:sp>
        <p:nvSpPr>
          <p:cNvPr id="10" name="Espace réservé du contenu 2"/>
          <p:cNvSpPr txBox="1">
            <a:spLocks/>
          </p:cNvSpPr>
          <p:nvPr/>
        </p:nvSpPr>
        <p:spPr>
          <a:xfrm>
            <a:off x="3585810" y="1883479"/>
            <a:ext cx="5328001" cy="1573744"/>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Font typeface="Wingdings 2" pitchFamily="18" charset="2"/>
              <a:buNone/>
            </a:pPr>
            <a:r>
              <a:rPr lang="fr-FR" sz="1600" b="1" dirty="0" smtClean="0"/>
              <a:t>FAIRE RECONNAÎTRE LE PREJUDICE PROFESSIONNEL D’UNE VICTIME A PREMIÈRE VUE EN PLEINE POSSESSION DE SES CAPACITÉS : </a:t>
            </a:r>
          </a:p>
          <a:p>
            <a:endParaRPr lang="fr-FR" sz="1600" dirty="0"/>
          </a:p>
        </p:txBody>
      </p:sp>
    </p:spTree>
    <p:extLst>
      <p:ext uri="{BB962C8B-B14F-4D97-AF65-F5344CB8AC3E}">
        <p14:creationId xmlns:p14="http://schemas.microsoft.com/office/powerpoint/2010/main" val="1589656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3" y="2291835"/>
            <a:ext cx="7799389" cy="3670767"/>
          </a:xfrm>
        </p:spPr>
        <p:txBody>
          <a:bodyPr>
            <a:normAutofit/>
          </a:bodyPr>
          <a:lstStyle/>
          <a:p>
            <a:pPr marL="0" indent="0" algn="ctr">
              <a:buNone/>
            </a:pPr>
            <a:r>
              <a:rPr lang="fr-FR" sz="1600" b="1" dirty="0"/>
              <a:t>FAIRE RECONNAÎTRE LES BESOINS EN TIERCE PERSONNE OU AIDE </a:t>
            </a:r>
            <a:r>
              <a:rPr lang="fr-FR" sz="1600" b="1" dirty="0" smtClean="0"/>
              <a:t>HUMAINE</a:t>
            </a:r>
            <a:endParaRPr lang="fr-FR" sz="1600" b="1" dirty="0"/>
          </a:p>
          <a:p>
            <a:pPr marL="0" indent="0" algn="just">
              <a:buNone/>
            </a:pPr>
            <a:r>
              <a:rPr lang="fr-FR" sz="1600" i="1" dirty="0" smtClean="0"/>
              <a:t>Indemniser </a:t>
            </a:r>
            <a:r>
              <a:rPr lang="fr-FR" sz="1600" i="1" dirty="0"/>
              <a:t>le coût pour la victime de la présence nécessaire, de manière définitive, d’une tierce </a:t>
            </a:r>
            <a:r>
              <a:rPr lang="fr-FR" sz="1600" i="1" dirty="0" smtClean="0"/>
              <a:t>personne </a:t>
            </a:r>
            <a:r>
              <a:rPr lang="fr-FR" sz="1600" i="1" dirty="0"/>
              <a:t>à ses côtés pour l’assister dans les actes de la vie quotidienne, préserver sa sécurité, contribuer à restaurer sa dignité et suppléer sa perte </a:t>
            </a:r>
            <a:r>
              <a:rPr lang="fr-FR" sz="1600" i="1" dirty="0" smtClean="0"/>
              <a:t>d’autonomie.</a:t>
            </a:r>
          </a:p>
          <a:p>
            <a:pPr marL="0" indent="0" algn="just">
              <a:buNone/>
            </a:pPr>
            <a:r>
              <a:rPr lang="fr-FR" sz="1600" dirty="0" smtClean="0"/>
              <a:t>VICTIME TC = Déficits d’initiatives et troubles du comportement</a:t>
            </a:r>
          </a:p>
          <a:p>
            <a:pPr marL="0" indent="0">
              <a:buNone/>
            </a:pPr>
            <a:r>
              <a:rPr lang="fr-FR" sz="1600" dirty="0" smtClean="0"/>
              <a:t>Quand?... À compter du retour à domicile (dès permissions de sortie)</a:t>
            </a:r>
          </a:p>
          <a:p>
            <a:pPr marL="0" indent="0">
              <a:buNone/>
            </a:pPr>
            <a:endParaRPr lang="fr-FR" sz="1600" dirty="0"/>
          </a:p>
          <a:p>
            <a:pPr marL="0" indent="0">
              <a:buNone/>
            </a:pPr>
            <a:endParaRPr lang="fr-FR" sz="1600" dirty="0"/>
          </a:p>
          <a:p>
            <a:pPr marL="0" indent="0">
              <a:buNone/>
            </a:pPr>
            <a:endParaRPr lang="fr-FR" sz="1600" dirty="0" smtClean="0"/>
          </a:p>
          <a:p>
            <a:endParaRPr lang="fr-FR" sz="1600" dirty="0"/>
          </a:p>
        </p:txBody>
      </p:sp>
      <p:sp>
        <p:nvSpPr>
          <p:cNvPr id="4"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Tierce personne</a:t>
            </a:r>
            <a:endParaRPr lang="fr-FR" dirty="0"/>
          </a:p>
        </p:txBody>
      </p:sp>
      <p:pic>
        <p:nvPicPr>
          <p:cNvPr id="5" name="Image 4"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Tree>
    <p:extLst>
      <p:ext uri="{BB962C8B-B14F-4D97-AF65-F5344CB8AC3E}">
        <p14:creationId xmlns:p14="http://schemas.microsoft.com/office/powerpoint/2010/main" val="388225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4" y="1693334"/>
            <a:ext cx="7799390" cy="3972935"/>
          </a:xfrm>
        </p:spPr>
        <p:txBody>
          <a:bodyPr>
            <a:normAutofit/>
          </a:bodyPr>
          <a:lstStyle/>
          <a:p>
            <a:pPr>
              <a:buFont typeface="+mj-lt"/>
              <a:buAutoNum type="arabicPeriod"/>
            </a:pPr>
            <a:r>
              <a:rPr lang="fr-FR" sz="1600" dirty="0"/>
              <a:t>Tierce personne de </a:t>
            </a:r>
            <a:r>
              <a:rPr lang="fr-FR" sz="1600" b="1" dirty="0">
                <a:solidFill>
                  <a:schemeClr val="accent2"/>
                </a:solidFill>
              </a:rPr>
              <a:t>SUBSTITUTION</a:t>
            </a:r>
            <a:r>
              <a:rPr lang="fr-FR" sz="1600" dirty="0"/>
              <a:t> = aide à la toilette, repas, ménage, courses…</a:t>
            </a:r>
          </a:p>
          <a:p>
            <a:pPr>
              <a:buFont typeface="+mj-lt"/>
              <a:buAutoNum type="arabicPeriod"/>
            </a:pPr>
            <a:r>
              <a:rPr lang="fr-FR" sz="1600" dirty="0"/>
              <a:t>Tierce personne</a:t>
            </a:r>
            <a:r>
              <a:rPr lang="fr-FR" sz="1600" i="1" dirty="0"/>
              <a:t> de </a:t>
            </a:r>
            <a:r>
              <a:rPr lang="fr-FR" sz="1600" b="1" dirty="0">
                <a:solidFill>
                  <a:schemeClr val="accent2"/>
                </a:solidFill>
              </a:rPr>
              <a:t>SURVEILLANCE</a:t>
            </a:r>
            <a:r>
              <a:rPr lang="fr-FR" sz="1600" dirty="0">
                <a:solidFill>
                  <a:schemeClr val="accent2"/>
                </a:solidFill>
              </a:rPr>
              <a:t> </a:t>
            </a:r>
            <a:r>
              <a:rPr lang="fr-FR" sz="1600" dirty="0">
                <a:solidFill>
                  <a:schemeClr val="tx1"/>
                </a:solidFill>
              </a:rPr>
              <a:t>= </a:t>
            </a:r>
            <a:r>
              <a:rPr lang="fr-FR" sz="1600" dirty="0"/>
              <a:t>sécurité, mise en danger sans s’en rendre compte</a:t>
            </a:r>
          </a:p>
          <a:p>
            <a:pPr>
              <a:buFont typeface="+mj-lt"/>
              <a:buAutoNum type="arabicPeriod"/>
            </a:pPr>
            <a:r>
              <a:rPr lang="fr-FR" sz="1600" dirty="0"/>
              <a:t>Tierce personne </a:t>
            </a:r>
            <a:r>
              <a:rPr lang="fr-FR" sz="1600" b="1" dirty="0">
                <a:solidFill>
                  <a:schemeClr val="accent2"/>
                </a:solidFill>
              </a:rPr>
              <a:t>d’INCITATION OU DE STIMULATION </a:t>
            </a:r>
            <a:r>
              <a:rPr lang="fr-FR" sz="1600" dirty="0"/>
              <a:t>= faire exécuter des actes dont la victime est incapable de prendre l’initiative mais qu’elle peut réaliser, initier des activités</a:t>
            </a:r>
          </a:p>
          <a:p>
            <a:pPr marL="0" indent="0">
              <a:buNone/>
            </a:pPr>
            <a:r>
              <a:rPr lang="fr-FR" sz="1600" dirty="0"/>
              <a:t>La plus importante pour les victimes TC</a:t>
            </a:r>
          </a:p>
          <a:p>
            <a:pPr marL="0" indent="0">
              <a:buNone/>
            </a:pPr>
            <a:endParaRPr lang="fr-FR" sz="1600" dirty="0"/>
          </a:p>
          <a:p>
            <a:pPr marL="0" indent="0">
              <a:buNone/>
            </a:pPr>
            <a:endParaRPr lang="fr-FR" sz="1600" dirty="0"/>
          </a:p>
          <a:p>
            <a:pPr marL="0" indent="0">
              <a:buNone/>
            </a:pPr>
            <a:endParaRPr lang="fr-FR" sz="1600" dirty="0" smtClean="0"/>
          </a:p>
          <a:p>
            <a:endParaRPr lang="fr-FR" sz="1600" dirty="0"/>
          </a:p>
        </p:txBody>
      </p:sp>
      <p:sp>
        <p:nvSpPr>
          <p:cNvPr id="4"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Tierce personne</a:t>
            </a:r>
            <a:endParaRPr lang="fr-FR" dirty="0"/>
          </a:p>
        </p:txBody>
      </p:sp>
      <p:pic>
        <p:nvPicPr>
          <p:cNvPr id="5" name="Image 4"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err="1" smtClean="0"/>
              <a:t>Tardy</a:t>
            </a:r>
            <a:r>
              <a:rPr lang="fr-FR" sz="800" dirty="0"/>
              <a:t> </a:t>
            </a:r>
            <a:r>
              <a:rPr lang="fr-FR" sz="800" dirty="0" smtClean="0"/>
              <a:t>– 12/05/2012</a:t>
            </a:r>
            <a:endParaRPr lang="fr-FR" sz="1200" dirty="0">
              <a:solidFill>
                <a:schemeClr val="bg1">
                  <a:lumMod val="65000"/>
                </a:schemeClr>
              </a:solidFill>
            </a:endParaRPr>
          </a:p>
        </p:txBody>
      </p:sp>
      <p:graphicFrame>
        <p:nvGraphicFramePr>
          <p:cNvPr id="8" name="Diagramme 7"/>
          <p:cNvGraphicFramePr/>
          <p:nvPr>
            <p:extLst>
              <p:ext uri="{D42A27DB-BD31-4B8C-83A1-F6EECF244321}">
                <p14:modId xmlns:p14="http://schemas.microsoft.com/office/powerpoint/2010/main" val="1775138724"/>
              </p:ext>
            </p:extLst>
          </p:nvPr>
        </p:nvGraphicFramePr>
        <p:xfrm>
          <a:off x="3664478" y="3238153"/>
          <a:ext cx="5319889" cy="35136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1772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3" y="2291835"/>
            <a:ext cx="7799390" cy="3670767"/>
          </a:xfrm>
        </p:spPr>
        <p:txBody>
          <a:bodyPr>
            <a:normAutofit/>
          </a:bodyPr>
          <a:lstStyle/>
          <a:p>
            <a:pPr marL="0" indent="0">
              <a:buNone/>
            </a:pPr>
            <a:endParaRPr lang="fr-FR" sz="1600" dirty="0"/>
          </a:p>
          <a:p>
            <a:r>
              <a:rPr lang="fr-FR" sz="1600" dirty="0"/>
              <a:t>Bilan d’ergothérapeute préalable pour évaluer besoins aide </a:t>
            </a:r>
            <a:r>
              <a:rPr lang="fr-FR" sz="1600" dirty="0" smtClean="0"/>
              <a:t>humaine= mettre la victime en situation, en action par rapport à ses propres habitudes de vie (ex : tests du gâteau au chocolat et de l’omelette)</a:t>
            </a:r>
            <a:endParaRPr lang="fr-FR" sz="1600" dirty="0"/>
          </a:p>
          <a:p>
            <a:r>
              <a:rPr lang="fr-FR" sz="1600" dirty="0" smtClean="0"/>
              <a:t>journée </a:t>
            </a:r>
            <a:r>
              <a:rPr lang="fr-FR" sz="1600" dirty="0"/>
              <a:t>et nuit type décrite</a:t>
            </a:r>
          </a:p>
          <a:p>
            <a:r>
              <a:rPr lang="fr-FR" sz="1600" dirty="0"/>
              <a:t>Recueil des doléances de l’entourage = +++ (anosognosie)</a:t>
            </a:r>
          </a:p>
          <a:p>
            <a:r>
              <a:rPr lang="fr-FR" sz="1600" dirty="0" smtClean="0"/>
              <a:t>Présence </a:t>
            </a:r>
            <a:r>
              <a:rPr lang="fr-FR" sz="1600" dirty="0"/>
              <a:t>indispensable des proches le jour de l’expertise</a:t>
            </a:r>
          </a:p>
          <a:p>
            <a:r>
              <a:rPr lang="fr-FR" sz="1600" dirty="0" smtClean="0"/>
              <a:t>Description victime avant </a:t>
            </a:r>
            <a:r>
              <a:rPr lang="fr-FR" sz="1600" dirty="0"/>
              <a:t>et après l’accident</a:t>
            </a:r>
          </a:p>
          <a:p>
            <a:pPr marL="0" indent="0">
              <a:buNone/>
            </a:pPr>
            <a:endParaRPr lang="fr-FR" sz="1600" dirty="0"/>
          </a:p>
          <a:p>
            <a:pPr marL="0" indent="0">
              <a:buNone/>
            </a:pPr>
            <a:endParaRPr lang="fr-FR" sz="1600" dirty="0" smtClean="0"/>
          </a:p>
          <a:p>
            <a:endParaRPr lang="fr-FR" sz="1600" dirty="0"/>
          </a:p>
        </p:txBody>
      </p:sp>
      <p:sp>
        <p:nvSpPr>
          <p:cNvPr id="5"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fontScale="55000" lnSpcReduction="20000"/>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Tierce personne</a:t>
            </a:r>
          </a:p>
          <a:p>
            <a:pPr algn="ctr"/>
            <a:r>
              <a:rPr lang="fr-FR" dirty="0" smtClean="0"/>
              <a:t>Comment la quantifier en heures ?</a:t>
            </a:r>
          </a:p>
          <a:p>
            <a:pPr algn="ctr"/>
            <a:r>
              <a:rPr lang="fr-FR" dirty="0" smtClean="0"/>
              <a:t>Quels outils ?</a:t>
            </a:r>
            <a:endParaRPr lang="fr-FR" dirty="0"/>
          </a:p>
        </p:txBody>
      </p:sp>
      <p:pic>
        <p:nvPicPr>
          <p:cNvPr id="6" name="Image 5"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8"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Tree>
    <p:extLst>
      <p:ext uri="{BB962C8B-B14F-4D97-AF65-F5344CB8AC3E}">
        <p14:creationId xmlns:p14="http://schemas.microsoft.com/office/powerpoint/2010/main" val="419345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Dont 80.000 sont des traumatismes crâniens LEGERS</a:t>
            </a:r>
          </a:p>
          <a:p>
            <a:endParaRPr lang="fr-FR" dirty="0"/>
          </a:p>
          <a:p>
            <a:pPr marL="0" indent="0">
              <a:buNone/>
            </a:pPr>
            <a:endParaRPr lang="fr-FR" dirty="0" smtClean="0"/>
          </a:p>
          <a:p>
            <a:r>
              <a:rPr lang="fr-FR" dirty="0" smtClean="0"/>
              <a:t>15 % vont garder des SEQUELLES </a:t>
            </a:r>
          </a:p>
        </p:txBody>
      </p:sp>
      <p:sp>
        <p:nvSpPr>
          <p:cNvPr id="4" name="Titre 1"/>
          <p:cNvSpPr txBox="1">
            <a:spLocks/>
          </p:cNvSpPr>
          <p:nvPr/>
        </p:nvSpPr>
        <p:spPr>
          <a:xfrm>
            <a:off x="1114424" y="640646"/>
            <a:ext cx="7799389" cy="914400"/>
          </a:xfrm>
          <a:prstGeom prst="rect">
            <a:avLst/>
          </a:prstGeom>
          <a:solidFill>
            <a:srgbClr val="632523"/>
          </a:solidFill>
        </p:spPr>
        <p:txBody>
          <a:bodyPr vert="horz" lIns="1188720" tIns="45720" rIns="274320" bIns="45720" rtlCol="0" anchor="ctr">
            <a:normAutofit fontScale="92500" lnSpcReduction="20000"/>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a:t>155.000 personnes hospitalisées pour un TC chaque année</a:t>
            </a:r>
          </a:p>
        </p:txBody>
      </p:sp>
      <p:pic>
        <p:nvPicPr>
          <p:cNvPr id="5" name="Image 4"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97555" y="756489"/>
            <a:ext cx="819315" cy="706005"/>
          </a:xfrm>
          <a:prstGeom prst="rect">
            <a:avLst/>
          </a:prstGeom>
        </p:spPr>
      </p:pic>
    </p:spTree>
    <p:extLst>
      <p:ext uri="{BB962C8B-B14F-4D97-AF65-F5344CB8AC3E}">
        <p14:creationId xmlns:p14="http://schemas.microsoft.com/office/powerpoint/2010/main" val="264419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3" y="2186340"/>
            <a:ext cx="7799389" cy="3670767"/>
          </a:xfrm>
        </p:spPr>
        <p:txBody>
          <a:bodyPr>
            <a:normAutofit/>
          </a:bodyPr>
          <a:lstStyle/>
          <a:p>
            <a:pPr marL="0" indent="0" algn="ctr">
              <a:buNone/>
            </a:pPr>
            <a:r>
              <a:rPr lang="fr-FR" sz="1600" b="1" dirty="0" smtClean="0"/>
              <a:t>Distinction </a:t>
            </a:r>
            <a:r>
              <a:rPr lang="fr-FR" sz="1600" b="1" dirty="0"/>
              <a:t>du rôle de parent de celui de tierce </a:t>
            </a:r>
            <a:r>
              <a:rPr lang="fr-FR" sz="1600" b="1" dirty="0" smtClean="0"/>
              <a:t>personne</a:t>
            </a:r>
          </a:p>
          <a:p>
            <a:pPr marL="0" indent="0" algn="just">
              <a:buNone/>
            </a:pPr>
            <a:r>
              <a:rPr lang="fr-FR" sz="1600" dirty="0"/>
              <a:t>A</a:t>
            </a:r>
            <a:r>
              <a:rPr lang="fr-FR" sz="1600" dirty="0" smtClean="0"/>
              <a:t>pprécier </a:t>
            </a:r>
            <a:r>
              <a:rPr lang="fr-FR" sz="1600" dirty="0"/>
              <a:t>les besoins en tierce personne </a:t>
            </a:r>
            <a:r>
              <a:rPr lang="fr-FR" sz="1600" dirty="0" smtClean="0"/>
              <a:t>en </a:t>
            </a:r>
            <a:r>
              <a:rPr lang="fr-FR" sz="1600" dirty="0"/>
              <a:t>fonction de </a:t>
            </a:r>
            <a:r>
              <a:rPr lang="fr-FR" sz="1600" b="1" dirty="0"/>
              <a:t>l’autonomie </a:t>
            </a:r>
            <a:r>
              <a:rPr lang="fr-FR" sz="1600" b="1" dirty="0" smtClean="0"/>
              <a:t>attendue pour son âge</a:t>
            </a:r>
          </a:p>
          <a:p>
            <a:pPr marL="0" indent="0" algn="just">
              <a:buNone/>
            </a:pPr>
            <a:r>
              <a:rPr lang="fr-FR" sz="1600" dirty="0" smtClean="0"/>
              <a:t>Les </a:t>
            </a:r>
            <a:r>
              <a:rPr lang="fr-FR" sz="1600" dirty="0"/>
              <a:t>parents doivent assumer les besoins liés à l’enfance et non ceux liés aux </a:t>
            </a:r>
            <a:r>
              <a:rPr lang="fr-FR" sz="1600" dirty="0" smtClean="0"/>
              <a:t>lésions</a:t>
            </a:r>
          </a:p>
          <a:p>
            <a:pPr marL="0" indent="0" algn="just">
              <a:buNone/>
            </a:pPr>
            <a:r>
              <a:rPr lang="fr-FR" sz="1600" dirty="0" smtClean="0"/>
              <a:t>Permettre aux parents d’être indemnisés = non réduction des besoins en TP en cas d’assistance familiale</a:t>
            </a:r>
          </a:p>
          <a:p>
            <a:pPr marL="0" indent="0" algn="just">
              <a:buNone/>
            </a:pPr>
            <a:endParaRPr lang="fr-FR" sz="1600" dirty="0"/>
          </a:p>
          <a:p>
            <a:pPr marL="0" indent="0" algn="just">
              <a:buNone/>
            </a:pPr>
            <a:endParaRPr lang="fr-FR" sz="1600" dirty="0"/>
          </a:p>
        </p:txBody>
      </p:sp>
      <p:sp>
        <p:nvSpPr>
          <p:cNvPr id="4"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fontScale="92500" lnSpcReduction="20000"/>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Tierce personne pour un enfant</a:t>
            </a:r>
            <a:endParaRPr lang="fr-FR" dirty="0"/>
          </a:p>
        </p:txBody>
      </p:sp>
      <p:pic>
        <p:nvPicPr>
          <p:cNvPr id="5" name="Image 4"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Tree>
    <p:extLst>
      <p:ext uri="{BB962C8B-B14F-4D97-AF65-F5344CB8AC3E}">
        <p14:creationId xmlns:p14="http://schemas.microsoft.com/office/powerpoint/2010/main" val="337368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3" y="2144007"/>
            <a:ext cx="7799389" cy="3670767"/>
          </a:xfrm>
        </p:spPr>
        <p:txBody>
          <a:bodyPr>
            <a:normAutofit/>
          </a:bodyPr>
          <a:lstStyle/>
          <a:p>
            <a:pPr marL="0" indent="0" algn="just">
              <a:buNone/>
            </a:pPr>
            <a:r>
              <a:rPr lang="fr-FR" sz="1600" dirty="0" smtClean="0"/>
              <a:t>Indemnisation sous forme de rente plutôt qu’un capital</a:t>
            </a:r>
          </a:p>
          <a:p>
            <a:pPr marL="0" indent="0" algn="just">
              <a:buNone/>
            </a:pPr>
            <a:r>
              <a:rPr lang="fr-FR" sz="1600" dirty="0" smtClean="0"/>
              <a:t>Protéger la personne concernée</a:t>
            </a:r>
          </a:p>
          <a:p>
            <a:pPr marL="0" indent="0" algn="just">
              <a:buNone/>
            </a:pPr>
            <a:r>
              <a:rPr lang="fr-FR" sz="1600" dirty="0" smtClean="0"/>
              <a:t>Question d’une mesure de protection juridique pour un majeur =</a:t>
            </a:r>
          </a:p>
          <a:p>
            <a:pPr marL="0" indent="0" algn="just">
              <a:buNone/>
            </a:pPr>
            <a:r>
              <a:rPr lang="fr-FR" sz="1600" dirty="0" smtClean="0"/>
              <a:t>Tutelle</a:t>
            </a:r>
            <a:r>
              <a:rPr lang="fr-FR" sz="1600" dirty="0"/>
              <a:t> </a:t>
            </a:r>
            <a:r>
              <a:rPr lang="fr-FR" sz="1600" dirty="0" smtClean="0"/>
              <a:t>ou curatelle ?</a:t>
            </a:r>
          </a:p>
          <a:p>
            <a:pPr marL="0" indent="0" algn="just">
              <a:buNone/>
            </a:pPr>
            <a:r>
              <a:rPr lang="fr-FR" sz="1600" dirty="0" smtClean="0"/>
              <a:t>Question peut se poser dès l’expertise (mission spécifique TC)</a:t>
            </a:r>
          </a:p>
        </p:txBody>
      </p:sp>
      <p:sp>
        <p:nvSpPr>
          <p:cNvPr id="5"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fontScale="92500" lnSpcReduction="20000"/>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Tierce personne et protection de la victime</a:t>
            </a:r>
            <a:endParaRPr lang="fr-FR" dirty="0"/>
          </a:p>
        </p:txBody>
      </p:sp>
      <p:pic>
        <p:nvPicPr>
          <p:cNvPr id="6" name="Image 5"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Tree>
    <p:extLst>
      <p:ext uri="{BB962C8B-B14F-4D97-AF65-F5344CB8AC3E}">
        <p14:creationId xmlns:p14="http://schemas.microsoft.com/office/powerpoint/2010/main" val="2258159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3424" y="3088570"/>
            <a:ext cx="7610476" cy="3670767"/>
          </a:xfrm>
        </p:spPr>
        <p:txBody>
          <a:bodyPr>
            <a:normAutofit/>
          </a:bodyPr>
          <a:lstStyle/>
          <a:p>
            <a:pPr marL="0" indent="0" algn="ctr">
              <a:buNone/>
            </a:pPr>
            <a:r>
              <a:rPr lang="fr-FR" sz="2800" dirty="0" smtClean="0"/>
              <a:t>MERCI DE VOTRE ATTENTION</a:t>
            </a:r>
            <a:endParaRPr lang="fr-FR" sz="2800" dirty="0"/>
          </a:p>
          <a:p>
            <a:pPr marL="0" indent="0" algn="ctr">
              <a:buNone/>
            </a:pPr>
            <a:r>
              <a:rPr lang="fr-FR" sz="2400" b="1" dirty="0">
                <a:hlinkClick r:id="rId2"/>
              </a:rPr>
              <a:t>d</a:t>
            </a:r>
            <a:r>
              <a:rPr lang="fr-FR" sz="2400" b="1" dirty="0" smtClean="0">
                <a:hlinkClick r:id="rId2"/>
              </a:rPr>
              <a:t>octeur.tardy@cabi-medical.fr</a:t>
            </a:r>
            <a:endParaRPr lang="fr-FR" sz="2400" b="1" dirty="0" smtClean="0"/>
          </a:p>
          <a:p>
            <a:pPr marL="0" indent="0" algn="ctr">
              <a:buNone/>
            </a:pPr>
            <a:r>
              <a:rPr lang="fr-FR" sz="2400" b="1" dirty="0" smtClean="0">
                <a:hlinkClick r:id="rId3"/>
              </a:rPr>
              <a:t>contact@avocat-pottier.com</a:t>
            </a:r>
            <a:endParaRPr lang="fr-FR" sz="2400" b="1" dirty="0" smtClean="0"/>
          </a:p>
          <a:p>
            <a:pPr marL="0" indent="0" algn="ctr">
              <a:buNone/>
            </a:pPr>
            <a:endParaRPr lang="fr-FR" sz="2400" b="1" dirty="0" smtClean="0"/>
          </a:p>
          <a:p>
            <a:pPr marL="0" indent="0" algn="ctr">
              <a:buNone/>
            </a:pPr>
            <a:endParaRPr lang="fr-FR" sz="2400" b="1" dirty="0" smtClean="0"/>
          </a:p>
        </p:txBody>
      </p:sp>
      <p:pic>
        <p:nvPicPr>
          <p:cNvPr id="6" name="Image 5" descr="Logos-mail.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571037" y="776802"/>
            <a:ext cx="1805296" cy="1555627"/>
          </a:xfrm>
          <a:prstGeom prst="rect">
            <a:avLst/>
          </a:prstGeom>
        </p:spPr>
      </p:pic>
    </p:spTree>
    <p:extLst>
      <p:ext uri="{BB962C8B-B14F-4D97-AF65-F5344CB8AC3E}">
        <p14:creationId xmlns:p14="http://schemas.microsoft.com/office/powerpoint/2010/main" val="2214174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3424" y="3088570"/>
            <a:ext cx="7610476" cy="3670767"/>
          </a:xfrm>
        </p:spPr>
        <p:txBody>
          <a:bodyPr>
            <a:normAutofit/>
          </a:bodyPr>
          <a:lstStyle/>
          <a:p>
            <a:pPr marL="0" indent="0" algn="ctr">
              <a:buNone/>
            </a:pPr>
            <a:endParaRPr lang="fr-FR" dirty="0"/>
          </a:p>
          <a:p>
            <a:pPr marL="0" indent="0" algn="ctr">
              <a:buNone/>
            </a:pPr>
            <a:r>
              <a:rPr lang="fr-FR" dirty="0" smtClean="0"/>
              <a:t>Mail </a:t>
            </a:r>
            <a:r>
              <a:rPr lang="fr-FR" dirty="0"/>
              <a:t>AFTC 73 : </a:t>
            </a:r>
          </a:p>
          <a:p>
            <a:pPr marL="0" indent="0" algn="ctr">
              <a:buNone/>
            </a:pPr>
            <a:r>
              <a:rPr lang="fr-FR" sz="2400" b="1" dirty="0" smtClean="0"/>
              <a:t>aftc73</a:t>
            </a:r>
            <a:r>
              <a:rPr lang="fr-FR" sz="2400" b="1" dirty="0"/>
              <a:t>@gmail.com</a:t>
            </a:r>
          </a:p>
          <a:p>
            <a:pPr marL="0" indent="0" algn="ctr">
              <a:buNone/>
            </a:pPr>
            <a:endParaRPr lang="fr-FR" sz="2400" b="1" dirty="0" smtClean="0"/>
          </a:p>
        </p:txBody>
      </p:sp>
      <p:pic>
        <p:nvPicPr>
          <p:cNvPr id="6" name="Image 5"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571037" y="776802"/>
            <a:ext cx="1805296" cy="1555627"/>
          </a:xfrm>
          <a:prstGeom prst="rect">
            <a:avLst/>
          </a:prstGeom>
        </p:spPr>
      </p:pic>
    </p:spTree>
    <p:extLst>
      <p:ext uri="{BB962C8B-B14F-4D97-AF65-F5344CB8AC3E}">
        <p14:creationId xmlns:p14="http://schemas.microsoft.com/office/powerpoint/2010/main" val="3981523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4423" y="640646"/>
            <a:ext cx="7799390" cy="914400"/>
          </a:xfrm>
          <a:solidFill>
            <a:srgbClr val="632523"/>
          </a:solidFill>
        </p:spPr>
        <p:txBody>
          <a:bodyPr/>
          <a:lstStyle/>
          <a:p>
            <a:pPr algn="ctr"/>
            <a:r>
              <a:rPr lang="fr-FR" dirty="0" smtClean="0"/>
              <a:t>Epidémiologie du TC</a:t>
            </a:r>
            <a:endParaRPr lang="fr-FR" dirty="0"/>
          </a:p>
        </p:txBody>
      </p:sp>
      <p:sp>
        <p:nvSpPr>
          <p:cNvPr id="3" name="Espace réservé du contenu 2"/>
          <p:cNvSpPr>
            <a:spLocks noGrp="1"/>
          </p:cNvSpPr>
          <p:nvPr>
            <p:ph idx="1"/>
          </p:nvPr>
        </p:nvSpPr>
        <p:spPr>
          <a:xfrm>
            <a:off x="1114423" y="1974221"/>
            <a:ext cx="7799389" cy="524618"/>
          </a:xfrm>
          <a:ln>
            <a:solidFill>
              <a:schemeClr val="accent2">
                <a:lumMod val="75000"/>
              </a:schemeClr>
            </a:solidFill>
          </a:ln>
        </p:spPr>
        <p:txBody>
          <a:bodyPr/>
          <a:lstStyle/>
          <a:p>
            <a:pPr marL="0" indent="0" algn="ctr">
              <a:buNone/>
            </a:pPr>
            <a:r>
              <a:rPr lang="fr-FR" dirty="0" smtClean="0"/>
              <a:t>Chez l’Adulte :</a:t>
            </a:r>
            <a:endParaRPr lang="fr-FR" dirty="0"/>
          </a:p>
        </p:txBody>
      </p:sp>
      <p:pic>
        <p:nvPicPr>
          <p:cNvPr id="6" name="Image 5"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97555" y="756489"/>
            <a:ext cx="819315" cy="706005"/>
          </a:xfrm>
          <a:prstGeom prst="rect">
            <a:avLst/>
          </a:prstGeom>
        </p:spPr>
      </p:pic>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
        <p:nvSpPr>
          <p:cNvPr id="14" name="Rectangle 13"/>
          <p:cNvSpPr/>
          <p:nvPr/>
        </p:nvSpPr>
        <p:spPr>
          <a:xfrm>
            <a:off x="1150229" y="2619093"/>
            <a:ext cx="7763581" cy="1815882"/>
          </a:xfrm>
          <a:prstGeom prst="rect">
            <a:avLst/>
          </a:prstGeom>
        </p:spPr>
        <p:txBody>
          <a:bodyPr wrap="square">
            <a:spAutoFit/>
          </a:bodyPr>
          <a:lstStyle/>
          <a:p>
            <a:pPr lvl="0"/>
            <a:r>
              <a:rPr lang="fr-FR" sz="1600" dirty="0" smtClean="0"/>
              <a:t>- Accidents </a:t>
            </a:r>
            <a:r>
              <a:rPr lang="fr-FR" sz="1600" dirty="0"/>
              <a:t>de la voie publique : 50 à 60%</a:t>
            </a:r>
          </a:p>
          <a:p>
            <a:pPr lvl="0"/>
            <a:r>
              <a:rPr lang="fr-FR" sz="1600" dirty="0" smtClean="0"/>
              <a:t>- Chutes</a:t>
            </a:r>
            <a:r>
              <a:rPr lang="fr-FR" sz="1600" dirty="0"/>
              <a:t> : 20 à 30%</a:t>
            </a:r>
          </a:p>
          <a:p>
            <a:pPr lvl="0"/>
            <a:r>
              <a:rPr lang="fr-FR" sz="1600" dirty="0" smtClean="0"/>
              <a:t>- Accidents </a:t>
            </a:r>
            <a:r>
              <a:rPr lang="fr-FR" sz="1600" dirty="0"/>
              <a:t>sportifs et de loisirs : 10 à 20%</a:t>
            </a:r>
          </a:p>
          <a:p>
            <a:pPr lvl="0"/>
            <a:r>
              <a:rPr lang="fr-FR" sz="1600" dirty="0" smtClean="0"/>
              <a:t>- Le </a:t>
            </a:r>
            <a:r>
              <a:rPr lang="fr-FR" sz="1600" dirty="0"/>
              <a:t>TC touche plus les hommes que les femmes</a:t>
            </a:r>
          </a:p>
          <a:p>
            <a:pPr lvl="0"/>
            <a:r>
              <a:rPr lang="fr-FR" sz="1600" dirty="0" smtClean="0"/>
              <a:t>- Surtout </a:t>
            </a:r>
            <a:r>
              <a:rPr lang="fr-FR" sz="1600" dirty="0"/>
              <a:t>entre 15 et 25 ans.</a:t>
            </a:r>
          </a:p>
          <a:p>
            <a:pPr lvl="0"/>
            <a:r>
              <a:rPr lang="fr-FR" sz="1600" dirty="0" smtClean="0"/>
              <a:t>- Première </a:t>
            </a:r>
            <a:r>
              <a:rPr lang="fr-FR" sz="1600" dirty="0"/>
              <a:t>cause de mortalité et de handicap avant 45 ans avec espérance de vie </a:t>
            </a:r>
            <a:r>
              <a:rPr lang="fr-FR" sz="1600" dirty="0" smtClean="0"/>
              <a:t>conservée.</a:t>
            </a:r>
            <a:endParaRPr lang="fr-FR" sz="1600" dirty="0"/>
          </a:p>
        </p:txBody>
      </p:sp>
      <p:sp>
        <p:nvSpPr>
          <p:cNvPr id="15" name="Espace réservé du contenu 2"/>
          <p:cNvSpPr txBox="1">
            <a:spLocks/>
          </p:cNvSpPr>
          <p:nvPr/>
        </p:nvSpPr>
        <p:spPr>
          <a:xfrm>
            <a:off x="1150229" y="4871314"/>
            <a:ext cx="7799389" cy="524618"/>
          </a:xfrm>
          <a:prstGeom prst="rect">
            <a:avLst/>
          </a:prstGeom>
          <a:ln>
            <a:solidFill>
              <a:schemeClr val="accent2">
                <a:lumMod val="75000"/>
              </a:schemeClr>
            </a:solidFill>
          </a:ln>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ctr">
              <a:buFont typeface="Wingdings 2" pitchFamily="18" charset="2"/>
              <a:buNone/>
            </a:pPr>
            <a:r>
              <a:rPr lang="fr-FR" dirty="0" smtClean="0"/>
              <a:t>Chez l’Enfant :</a:t>
            </a:r>
            <a:endParaRPr lang="fr-FR" dirty="0"/>
          </a:p>
        </p:txBody>
      </p:sp>
      <p:sp>
        <p:nvSpPr>
          <p:cNvPr id="16" name="Rectangle 15"/>
          <p:cNvSpPr/>
          <p:nvPr/>
        </p:nvSpPr>
        <p:spPr>
          <a:xfrm>
            <a:off x="1150232" y="5417968"/>
            <a:ext cx="7763581" cy="830997"/>
          </a:xfrm>
          <a:prstGeom prst="rect">
            <a:avLst/>
          </a:prstGeom>
        </p:spPr>
        <p:txBody>
          <a:bodyPr wrap="square">
            <a:spAutoFit/>
          </a:bodyPr>
          <a:lstStyle/>
          <a:p>
            <a:r>
              <a:rPr lang="fr-FR" sz="1600" dirty="0" smtClean="0"/>
              <a:t>- Surtout </a:t>
            </a:r>
            <a:r>
              <a:rPr lang="fr-FR" sz="1600" dirty="0"/>
              <a:t>les chutes puis les accidents domestiques et les accidents de la voie publique.</a:t>
            </a:r>
          </a:p>
          <a:p>
            <a:pPr lvl="0"/>
            <a:endParaRPr lang="fr-FR" sz="1600" dirty="0" smtClean="0"/>
          </a:p>
        </p:txBody>
      </p:sp>
    </p:spTree>
    <p:extLst>
      <p:ext uri="{BB962C8B-B14F-4D97-AF65-F5344CB8AC3E}">
        <p14:creationId xmlns:p14="http://schemas.microsoft.com/office/powerpoint/2010/main" val="1146587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linds(horizontal)">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4" grpId="0"/>
      <p:bldP spid="15"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4424" y="640646"/>
            <a:ext cx="7799389" cy="914400"/>
          </a:xfrm>
          <a:solidFill>
            <a:srgbClr val="632523"/>
          </a:solidFill>
        </p:spPr>
        <p:txBody>
          <a:bodyPr>
            <a:normAutofit/>
          </a:bodyPr>
          <a:lstStyle/>
          <a:p>
            <a:pPr algn="ctr"/>
            <a:r>
              <a:rPr lang="fr-FR" dirty="0" smtClean="0"/>
              <a:t>Séquelles</a:t>
            </a:r>
            <a:endParaRPr lang="fr-FR" dirty="0"/>
          </a:p>
        </p:txBody>
      </p:sp>
      <p:sp>
        <p:nvSpPr>
          <p:cNvPr id="3" name="Espace réservé du contenu 2"/>
          <p:cNvSpPr>
            <a:spLocks noGrp="1"/>
          </p:cNvSpPr>
          <p:nvPr>
            <p:ph idx="1"/>
          </p:nvPr>
        </p:nvSpPr>
        <p:spPr>
          <a:xfrm>
            <a:off x="1114423" y="1974221"/>
            <a:ext cx="7799389" cy="524618"/>
          </a:xfrm>
          <a:ln>
            <a:solidFill>
              <a:schemeClr val="accent2">
                <a:lumMod val="75000"/>
              </a:schemeClr>
            </a:solidFill>
          </a:ln>
        </p:spPr>
        <p:txBody>
          <a:bodyPr/>
          <a:lstStyle/>
          <a:p>
            <a:pPr marL="0" indent="0" algn="ctr">
              <a:buNone/>
            </a:pPr>
            <a:r>
              <a:rPr lang="fr-FR" dirty="0" smtClean="0"/>
              <a:t>Traumatismes crâniens graves</a:t>
            </a:r>
            <a:endParaRPr lang="fr-FR" dirty="0"/>
          </a:p>
        </p:txBody>
      </p:sp>
      <p:pic>
        <p:nvPicPr>
          <p:cNvPr id="6" name="Image 5"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
        <p:nvSpPr>
          <p:cNvPr id="14" name="Rectangle 13"/>
          <p:cNvSpPr/>
          <p:nvPr/>
        </p:nvSpPr>
        <p:spPr>
          <a:xfrm>
            <a:off x="1150229" y="2619093"/>
            <a:ext cx="7763581" cy="3785652"/>
          </a:xfrm>
          <a:prstGeom prst="rect">
            <a:avLst/>
          </a:prstGeom>
        </p:spPr>
        <p:txBody>
          <a:bodyPr wrap="square">
            <a:spAutoFit/>
          </a:bodyPr>
          <a:lstStyle/>
          <a:p>
            <a:r>
              <a:rPr lang="fr-FR" sz="1600" b="1" u="sng" dirty="0" smtClean="0"/>
              <a:t>Séquelles </a:t>
            </a:r>
            <a:r>
              <a:rPr lang="fr-FR" sz="1600" b="1" u="sng" dirty="0"/>
              <a:t>neurologiques </a:t>
            </a:r>
            <a:r>
              <a:rPr lang="fr-FR" sz="1600" b="1" u="sng" dirty="0" smtClean="0"/>
              <a:t>:</a:t>
            </a:r>
          </a:p>
          <a:p>
            <a:endParaRPr lang="fr-FR" sz="1600" b="1" u="sng" dirty="0"/>
          </a:p>
          <a:p>
            <a:pPr lvl="0"/>
            <a:r>
              <a:rPr lang="fr-FR" sz="1600" dirty="0" smtClean="0"/>
              <a:t>- Syndrome </a:t>
            </a:r>
            <a:r>
              <a:rPr lang="fr-FR" sz="1600" dirty="0"/>
              <a:t>frontal majeur</a:t>
            </a:r>
          </a:p>
          <a:p>
            <a:pPr lvl="0"/>
            <a:r>
              <a:rPr lang="fr-FR" sz="1600" dirty="0" smtClean="0"/>
              <a:t>- Graves </a:t>
            </a:r>
            <a:r>
              <a:rPr lang="fr-FR" sz="1600" dirty="0"/>
              <a:t>troubles de la </a:t>
            </a:r>
            <a:r>
              <a:rPr lang="fr-FR" sz="1600" dirty="0" smtClean="0"/>
              <a:t>conscience</a:t>
            </a:r>
            <a:endParaRPr lang="fr-FR" sz="1600" dirty="0"/>
          </a:p>
          <a:p>
            <a:pPr lvl="0"/>
            <a:r>
              <a:rPr lang="fr-FR" sz="1600" dirty="0" smtClean="0"/>
              <a:t>- Troubles </a:t>
            </a:r>
            <a:r>
              <a:rPr lang="fr-FR" sz="1600" dirty="0"/>
              <a:t>praxiques </a:t>
            </a:r>
            <a:r>
              <a:rPr lang="fr-FR" sz="1600" dirty="0" smtClean="0"/>
              <a:t>(apraxie =difficulté </a:t>
            </a:r>
            <a:r>
              <a:rPr lang="fr-FR" sz="1600" dirty="0"/>
              <a:t>dans la manipulation et l’utilisation </a:t>
            </a:r>
            <a:r>
              <a:rPr lang="fr-FR" sz="1600" dirty="0" smtClean="0"/>
              <a:t>   adéquate </a:t>
            </a:r>
            <a:r>
              <a:rPr lang="fr-FR" sz="1600" dirty="0"/>
              <a:t>d’un objet </a:t>
            </a:r>
            <a:r>
              <a:rPr lang="fr-FR" sz="1600" dirty="0" smtClean="0"/>
              <a:t>par ex la </a:t>
            </a:r>
            <a:r>
              <a:rPr lang="fr-FR" sz="1600" dirty="0"/>
              <a:t>personne peut ne pas savoir </a:t>
            </a:r>
            <a:r>
              <a:rPr lang="fr-FR" sz="1600" dirty="0" smtClean="0"/>
              <a:t>comment </a:t>
            </a:r>
            <a:r>
              <a:rPr lang="fr-FR" sz="1600" dirty="0"/>
              <a:t>s’habiller)</a:t>
            </a:r>
            <a:r>
              <a:rPr lang="fr-FR" sz="1600" dirty="0" smtClean="0"/>
              <a:t>et </a:t>
            </a:r>
            <a:r>
              <a:rPr lang="fr-FR" sz="1600" dirty="0"/>
              <a:t>gnosiques </a:t>
            </a:r>
            <a:r>
              <a:rPr lang="fr-FR" sz="1600" dirty="0" smtClean="0"/>
              <a:t>(agnosie = </a:t>
            </a:r>
            <a:r>
              <a:rPr lang="fr-FR" sz="1600" dirty="0"/>
              <a:t>difficulté à identifier et </a:t>
            </a:r>
            <a:r>
              <a:rPr lang="fr-FR" sz="1600" dirty="0" smtClean="0"/>
              <a:t>reconnaître </a:t>
            </a:r>
            <a:r>
              <a:rPr lang="fr-FR" sz="1600" dirty="0"/>
              <a:t>un </a:t>
            </a:r>
            <a:r>
              <a:rPr lang="fr-FR" sz="1600" dirty="0" smtClean="0"/>
              <a:t>objet)</a:t>
            </a:r>
          </a:p>
          <a:p>
            <a:pPr lvl="0"/>
            <a:r>
              <a:rPr lang="fr-FR" sz="1600" dirty="0" smtClean="0"/>
              <a:t> </a:t>
            </a:r>
            <a:r>
              <a:rPr lang="fr-FR" sz="1600" dirty="0"/>
              <a:t> </a:t>
            </a:r>
          </a:p>
          <a:p>
            <a:r>
              <a:rPr lang="fr-FR" sz="1600" b="1" u="sng" dirty="0"/>
              <a:t>Séquelles somatiques </a:t>
            </a:r>
            <a:r>
              <a:rPr lang="fr-FR" sz="1600" b="1" u="sng" dirty="0" smtClean="0"/>
              <a:t>:</a:t>
            </a:r>
          </a:p>
          <a:p>
            <a:endParaRPr lang="fr-FR" sz="1600" b="1" u="sng" dirty="0"/>
          </a:p>
          <a:p>
            <a:pPr lvl="0"/>
            <a:r>
              <a:rPr lang="fr-FR" sz="1600" dirty="0" smtClean="0"/>
              <a:t>- Motrices </a:t>
            </a:r>
            <a:r>
              <a:rPr lang="fr-FR" sz="1600" dirty="0"/>
              <a:t>(hémiplégie, </a:t>
            </a:r>
            <a:r>
              <a:rPr lang="fr-FR" sz="1600" dirty="0" smtClean="0"/>
              <a:t>tétraplégie,</a:t>
            </a:r>
            <a:r>
              <a:rPr lang="fr-FR" sz="1600" dirty="0"/>
              <a:t>…)</a:t>
            </a:r>
          </a:p>
          <a:p>
            <a:r>
              <a:rPr lang="fr-FR" sz="1600" dirty="0"/>
              <a:t> </a:t>
            </a:r>
          </a:p>
          <a:p>
            <a:r>
              <a:rPr lang="fr-FR" sz="1600" dirty="0"/>
              <a:t> </a:t>
            </a:r>
          </a:p>
          <a:p>
            <a:endParaRPr lang="fr-FR" sz="1600" dirty="0"/>
          </a:p>
        </p:txBody>
      </p:sp>
    </p:spTree>
    <p:extLst>
      <p:ext uri="{BB962C8B-B14F-4D97-AF65-F5344CB8AC3E}">
        <p14:creationId xmlns:p14="http://schemas.microsoft.com/office/powerpoint/2010/main" val="851739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blinds(horizontal)">
                                      <p:cBhvr>
                                        <p:cTn id="12" dur="500"/>
                                        <p:tgtEl>
                                          <p:spTgt spid="14">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animEffect transition="in" filter="blinds(horizontal)">
                                      <p:cBhvr>
                                        <p:cTn id="15" dur="500"/>
                                        <p:tgtEl>
                                          <p:spTgt spid="14">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4">
                                            <p:txEl>
                                              <p:pRg st="3" end="3"/>
                                            </p:txEl>
                                          </p:spTgt>
                                        </p:tgtEl>
                                        <p:attrNameLst>
                                          <p:attrName>style.visibility</p:attrName>
                                        </p:attrNameLst>
                                      </p:cBhvr>
                                      <p:to>
                                        <p:strVal val="visible"/>
                                      </p:to>
                                    </p:set>
                                    <p:animEffect transition="in" filter="blinds(horizontal)">
                                      <p:cBhvr>
                                        <p:cTn id="18" dur="500"/>
                                        <p:tgtEl>
                                          <p:spTgt spid="14">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animEffect transition="in" filter="blinds(horizontal)">
                                      <p:cBhvr>
                                        <p:cTn id="21" dur="500"/>
                                        <p:tgtEl>
                                          <p:spTgt spid="1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4">
                                            <p:txEl>
                                              <p:pRg st="6" end="6"/>
                                            </p:txEl>
                                          </p:spTgt>
                                        </p:tgtEl>
                                        <p:attrNameLst>
                                          <p:attrName>style.visibility</p:attrName>
                                        </p:attrNameLst>
                                      </p:cBhvr>
                                      <p:to>
                                        <p:strVal val="visible"/>
                                      </p:to>
                                    </p:set>
                                    <p:animEffect transition="in" filter="blinds(horizontal)">
                                      <p:cBhvr>
                                        <p:cTn id="26" dur="500"/>
                                        <p:tgtEl>
                                          <p:spTgt spid="14">
                                            <p:txEl>
                                              <p:pRg st="6" end="6"/>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14">
                                            <p:txEl>
                                              <p:pRg st="8" end="8"/>
                                            </p:txEl>
                                          </p:spTgt>
                                        </p:tgtEl>
                                        <p:attrNameLst>
                                          <p:attrName>style.visibility</p:attrName>
                                        </p:attrNameLst>
                                      </p:cBhvr>
                                      <p:to>
                                        <p:strVal val="visible"/>
                                      </p:to>
                                    </p:set>
                                    <p:animEffect transition="in" filter="blinds(horizontal)">
                                      <p:cBhvr>
                                        <p:cTn id="29" dur="500"/>
                                        <p:tgtEl>
                                          <p:spTgt spid="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4424" y="640646"/>
            <a:ext cx="7799389" cy="914400"/>
          </a:xfrm>
          <a:solidFill>
            <a:srgbClr val="632523"/>
          </a:solidFill>
        </p:spPr>
        <p:txBody>
          <a:bodyPr>
            <a:normAutofit/>
          </a:bodyPr>
          <a:lstStyle/>
          <a:p>
            <a:pPr algn="ctr"/>
            <a:r>
              <a:rPr lang="fr-FR" dirty="0"/>
              <a:t>Séquelles</a:t>
            </a:r>
          </a:p>
        </p:txBody>
      </p:sp>
      <p:sp>
        <p:nvSpPr>
          <p:cNvPr id="3" name="Espace réservé du contenu 2"/>
          <p:cNvSpPr>
            <a:spLocks noGrp="1"/>
          </p:cNvSpPr>
          <p:nvPr>
            <p:ph idx="1"/>
          </p:nvPr>
        </p:nvSpPr>
        <p:spPr>
          <a:xfrm>
            <a:off x="1114423" y="1762556"/>
            <a:ext cx="7799389" cy="524618"/>
          </a:xfrm>
          <a:ln>
            <a:solidFill>
              <a:schemeClr val="accent2">
                <a:lumMod val="75000"/>
              </a:schemeClr>
            </a:solidFill>
          </a:ln>
        </p:spPr>
        <p:txBody>
          <a:bodyPr>
            <a:normAutofit fontScale="92500"/>
          </a:bodyPr>
          <a:lstStyle/>
          <a:p>
            <a:pPr marL="0" indent="0" algn="ctr">
              <a:buNone/>
            </a:pPr>
            <a:r>
              <a:rPr lang="fr-FR" dirty="0" smtClean="0"/>
              <a:t>Traumatismes crâniens </a:t>
            </a:r>
            <a:r>
              <a:rPr lang="fr-FR" dirty="0"/>
              <a:t>modérés et légers </a:t>
            </a:r>
            <a:r>
              <a:rPr lang="fr-FR" dirty="0" smtClean="0"/>
              <a:t>: 3 </a:t>
            </a:r>
            <a:r>
              <a:rPr lang="fr-FR" dirty="0"/>
              <a:t>types de </a:t>
            </a:r>
            <a:r>
              <a:rPr lang="fr-FR" dirty="0" smtClean="0"/>
              <a:t>séquelles</a:t>
            </a:r>
            <a:endParaRPr lang="fr-FR" dirty="0"/>
          </a:p>
        </p:txBody>
      </p:sp>
      <p:pic>
        <p:nvPicPr>
          <p:cNvPr id="6" name="Image 5"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
        <p:nvSpPr>
          <p:cNvPr id="14" name="Rectangle 13"/>
          <p:cNvSpPr/>
          <p:nvPr/>
        </p:nvSpPr>
        <p:spPr>
          <a:xfrm>
            <a:off x="1150229" y="2407428"/>
            <a:ext cx="7763581" cy="4031873"/>
          </a:xfrm>
          <a:prstGeom prst="rect">
            <a:avLst/>
          </a:prstGeom>
        </p:spPr>
        <p:txBody>
          <a:bodyPr wrap="square">
            <a:spAutoFit/>
          </a:bodyPr>
          <a:lstStyle/>
          <a:p>
            <a:pPr marL="342900" indent="-342900">
              <a:buFont typeface="+mj-lt"/>
              <a:buAutoNum type="arabicPeriod"/>
            </a:pPr>
            <a:r>
              <a:rPr lang="fr-FR" sz="1600" b="1" u="sng" dirty="0" smtClean="0"/>
              <a:t>Neurologiques</a:t>
            </a:r>
            <a:r>
              <a:rPr lang="fr-FR" sz="1600" b="1" u="sng" dirty="0"/>
              <a:t> </a:t>
            </a:r>
            <a:r>
              <a:rPr lang="fr-FR" sz="1600" b="1" u="sng" dirty="0" smtClean="0"/>
              <a:t>:</a:t>
            </a:r>
          </a:p>
          <a:p>
            <a:endParaRPr lang="fr-FR" sz="1600" b="1" u="sng" dirty="0"/>
          </a:p>
          <a:p>
            <a:pPr lvl="0"/>
            <a:r>
              <a:rPr lang="fr-FR" sz="1600" dirty="0" smtClean="0"/>
              <a:t>- Troubles </a:t>
            </a:r>
            <a:r>
              <a:rPr lang="fr-FR" sz="1600" dirty="0"/>
              <a:t>de la mémoire (amnésie du traumatisme antérograde, de travail)</a:t>
            </a:r>
          </a:p>
          <a:p>
            <a:pPr lvl="0"/>
            <a:r>
              <a:rPr lang="fr-FR" sz="1600" dirty="0" smtClean="0"/>
              <a:t>- Troubles  </a:t>
            </a:r>
            <a:r>
              <a:rPr lang="fr-FR" sz="1600" dirty="0"/>
              <a:t>attentionnels et exécutifs </a:t>
            </a:r>
          </a:p>
          <a:p>
            <a:pPr lvl="0"/>
            <a:r>
              <a:rPr lang="fr-FR" sz="1600" dirty="0" smtClean="0"/>
              <a:t>- Troubles </a:t>
            </a:r>
            <a:r>
              <a:rPr lang="fr-FR" sz="1600" dirty="0"/>
              <a:t>de la communication</a:t>
            </a:r>
          </a:p>
          <a:p>
            <a:pPr lvl="0"/>
            <a:r>
              <a:rPr lang="fr-FR" sz="1600" dirty="0" smtClean="0"/>
              <a:t>- Troubles </a:t>
            </a:r>
            <a:r>
              <a:rPr lang="fr-FR" sz="1600" dirty="0"/>
              <a:t>comportementaux</a:t>
            </a:r>
          </a:p>
          <a:p>
            <a:r>
              <a:rPr lang="fr-FR" sz="1600" dirty="0"/>
              <a:t> </a:t>
            </a:r>
          </a:p>
          <a:p>
            <a:pPr marL="342900" indent="-342900">
              <a:buFont typeface="+mj-lt"/>
              <a:buAutoNum type="arabicPeriod" startAt="2"/>
            </a:pPr>
            <a:r>
              <a:rPr lang="fr-FR" sz="1600" b="1" u="sng" dirty="0"/>
              <a:t>Somatiques  </a:t>
            </a:r>
            <a:r>
              <a:rPr lang="fr-FR" sz="1600" b="1" u="sng" dirty="0" smtClean="0"/>
              <a:t>:</a:t>
            </a:r>
          </a:p>
          <a:p>
            <a:endParaRPr lang="fr-FR" sz="1600" b="1" u="sng" dirty="0"/>
          </a:p>
          <a:p>
            <a:pPr lvl="0"/>
            <a:r>
              <a:rPr lang="fr-FR" sz="1600" dirty="0" smtClean="0"/>
              <a:t>- Céphalées</a:t>
            </a:r>
            <a:endParaRPr lang="fr-FR" sz="1600" dirty="0"/>
          </a:p>
          <a:p>
            <a:pPr lvl="0"/>
            <a:r>
              <a:rPr lang="fr-FR" sz="1600" dirty="0" smtClean="0"/>
              <a:t>- Sensations </a:t>
            </a:r>
            <a:r>
              <a:rPr lang="fr-FR" sz="1600" dirty="0"/>
              <a:t>vertigineuses</a:t>
            </a:r>
          </a:p>
          <a:p>
            <a:pPr lvl="0"/>
            <a:r>
              <a:rPr lang="fr-FR" sz="1600" dirty="0" smtClean="0"/>
              <a:t>- Fatigue</a:t>
            </a:r>
            <a:endParaRPr lang="fr-FR" sz="1600" dirty="0"/>
          </a:p>
          <a:p>
            <a:pPr lvl="0"/>
            <a:r>
              <a:rPr lang="fr-FR" sz="1600" dirty="0" smtClean="0"/>
              <a:t>- Intolérance </a:t>
            </a:r>
            <a:r>
              <a:rPr lang="fr-FR" sz="1600" dirty="0"/>
              <a:t>au bruit</a:t>
            </a:r>
          </a:p>
          <a:p>
            <a:pPr lvl="0"/>
            <a:r>
              <a:rPr lang="fr-FR" sz="1600" dirty="0" smtClean="0"/>
              <a:t>- Troubles </a:t>
            </a:r>
            <a:r>
              <a:rPr lang="fr-FR" sz="1600" dirty="0"/>
              <a:t>du sommeil (insomnie, somnolence)</a:t>
            </a:r>
          </a:p>
          <a:p>
            <a:pPr lvl="0"/>
            <a:r>
              <a:rPr lang="fr-FR" sz="1600" dirty="0" smtClean="0"/>
              <a:t>- Tolérance </a:t>
            </a:r>
            <a:r>
              <a:rPr lang="fr-FR" sz="1600" dirty="0"/>
              <a:t>réduite à l’alcool</a:t>
            </a:r>
          </a:p>
          <a:p>
            <a:pPr lvl="0"/>
            <a:r>
              <a:rPr lang="fr-FR" sz="1600" dirty="0" smtClean="0"/>
              <a:t>- Douleurs </a:t>
            </a:r>
            <a:r>
              <a:rPr lang="fr-FR" sz="1600" dirty="0" err="1" smtClean="0"/>
              <a:t>neuropathiques</a:t>
            </a:r>
            <a:endParaRPr lang="fr-FR" sz="1600" dirty="0"/>
          </a:p>
        </p:txBody>
      </p:sp>
    </p:spTree>
    <p:extLst>
      <p:ext uri="{BB962C8B-B14F-4D97-AF65-F5344CB8AC3E}">
        <p14:creationId xmlns:p14="http://schemas.microsoft.com/office/powerpoint/2010/main" val="582320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blinds(horizontal)">
                                      <p:cBhvr>
                                        <p:cTn id="12" dur="500"/>
                                        <p:tgtEl>
                                          <p:spTgt spid="14">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animEffect transition="in" filter="blinds(horizontal)">
                                      <p:cBhvr>
                                        <p:cTn id="15" dur="500"/>
                                        <p:tgtEl>
                                          <p:spTgt spid="14">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4">
                                            <p:txEl>
                                              <p:pRg st="3" end="3"/>
                                            </p:txEl>
                                          </p:spTgt>
                                        </p:tgtEl>
                                        <p:attrNameLst>
                                          <p:attrName>style.visibility</p:attrName>
                                        </p:attrNameLst>
                                      </p:cBhvr>
                                      <p:to>
                                        <p:strVal val="visible"/>
                                      </p:to>
                                    </p:set>
                                    <p:animEffect transition="in" filter="blinds(horizontal)">
                                      <p:cBhvr>
                                        <p:cTn id="18" dur="500"/>
                                        <p:tgtEl>
                                          <p:spTgt spid="14">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animEffect transition="in" filter="blinds(horizontal)">
                                      <p:cBhvr>
                                        <p:cTn id="21" dur="500"/>
                                        <p:tgtEl>
                                          <p:spTgt spid="14">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4">
                                            <p:txEl>
                                              <p:pRg st="5" end="5"/>
                                            </p:txEl>
                                          </p:spTgt>
                                        </p:tgtEl>
                                        <p:attrNameLst>
                                          <p:attrName>style.visibility</p:attrName>
                                        </p:attrNameLst>
                                      </p:cBhvr>
                                      <p:to>
                                        <p:strVal val="visible"/>
                                      </p:to>
                                    </p:set>
                                    <p:animEffect transition="in" filter="blinds(horizontal)">
                                      <p:cBhvr>
                                        <p:cTn id="24" dur="500"/>
                                        <p:tgtEl>
                                          <p:spTgt spid="14">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4">
                                            <p:txEl>
                                              <p:pRg st="6" end="6"/>
                                            </p:txEl>
                                          </p:spTgt>
                                        </p:tgtEl>
                                        <p:attrNameLst>
                                          <p:attrName>style.visibility</p:attrName>
                                        </p:attrNameLst>
                                      </p:cBhvr>
                                      <p:to>
                                        <p:strVal val="visible"/>
                                      </p:to>
                                    </p:set>
                                    <p:animEffect transition="in" filter="blinds(horizontal)">
                                      <p:cBhvr>
                                        <p:cTn id="29" dur="500"/>
                                        <p:tgtEl>
                                          <p:spTgt spid="14">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14">
                                            <p:txEl>
                                              <p:pRg st="7" end="7"/>
                                            </p:txEl>
                                          </p:spTgt>
                                        </p:tgtEl>
                                        <p:attrNameLst>
                                          <p:attrName>style.visibility</p:attrName>
                                        </p:attrNameLst>
                                      </p:cBhvr>
                                      <p:to>
                                        <p:strVal val="visible"/>
                                      </p:to>
                                    </p:set>
                                    <p:animEffect transition="in" filter="blinds(horizontal)">
                                      <p:cBhvr>
                                        <p:cTn id="32" dur="500"/>
                                        <p:tgtEl>
                                          <p:spTgt spid="14">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14">
                                            <p:txEl>
                                              <p:pRg st="9" end="9"/>
                                            </p:txEl>
                                          </p:spTgt>
                                        </p:tgtEl>
                                        <p:attrNameLst>
                                          <p:attrName>style.visibility</p:attrName>
                                        </p:attrNameLst>
                                      </p:cBhvr>
                                      <p:to>
                                        <p:strVal val="visible"/>
                                      </p:to>
                                    </p:set>
                                    <p:animEffect transition="in" filter="blinds(horizontal)">
                                      <p:cBhvr>
                                        <p:cTn id="35" dur="500"/>
                                        <p:tgtEl>
                                          <p:spTgt spid="14">
                                            <p:txEl>
                                              <p:pRg st="9" end="9"/>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14">
                                            <p:txEl>
                                              <p:pRg st="10" end="10"/>
                                            </p:txEl>
                                          </p:spTgt>
                                        </p:tgtEl>
                                        <p:attrNameLst>
                                          <p:attrName>style.visibility</p:attrName>
                                        </p:attrNameLst>
                                      </p:cBhvr>
                                      <p:to>
                                        <p:strVal val="visible"/>
                                      </p:to>
                                    </p:set>
                                    <p:animEffect transition="in" filter="blinds(horizontal)">
                                      <p:cBhvr>
                                        <p:cTn id="38" dur="500"/>
                                        <p:tgtEl>
                                          <p:spTgt spid="14">
                                            <p:txEl>
                                              <p:pRg st="10" end="10"/>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14">
                                            <p:txEl>
                                              <p:pRg st="11" end="11"/>
                                            </p:txEl>
                                          </p:spTgt>
                                        </p:tgtEl>
                                        <p:attrNameLst>
                                          <p:attrName>style.visibility</p:attrName>
                                        </p:attrNameLst>
                                      </p:cBhvr>
                                      <p:to>
                                        <p:strVal val="visible"/>
                                      </p:to>
                                    </p:set>
                                    <p:animEffect transition="in" filter="blinds(horizontal)">
                                      <p:cBhvr>
                                        <p:cTn id="41" dur="500"/>
                                        <p:tgtEl>
                                          <p:spTgt spid="14">
                                            <p:txEl>
                                              <p:pRg st="11" end="11"/>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14">
                                            <p:txEl>
                                              <p:pRg st="12" end="12"/>
                                            </p:txEl>
                                          </p:spTgt>
                                        </p:tgtEl>
                                        <p:attrNameLst>
                                          <p:attrName>style.visibility</p:attrName>
                                        </p:attrNameLst>
                                      </p:cBhvr>
                                      <p:to>
                                        <p:strVal val="visible"/>
                                      </p:to>
                                    </p:set>
                                    <p:animEffect transition="in" filter="blinds(horizontal)">
                                      <p:cBhvr>
                                        <p:cTn id="44" dur="500"/>
                                        <p:tgtEl>
                                          <p:spTgt spid="14">
                                            <p:txEl>
                                              <p:pRg st="12" end="12"/>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14">
                                            <p:txEl>
                                              <p:pRg st="13" end="13"/>
                                            </p:txEl>
                                          </p:spTgt>
                                        </p:tgtEl>
                                        <p:attrNameLst>
                                          <p:attrName>style.visibility</p:attrName>
                                        </p:attrNameLst>
                                      </p:cBhvr>
                                      <p:to>
                                        <p:strVal val="visible"/>
                                      </p:to>
                                    </p:set>
                                    <p:animEffect transition="in" filter="blinds(horizontal)">
                                      <p:cBhvr>
                                        <p:cTn id="47" dur="500"/>
                                        <p:tgtEl>
                                          <p:spTgt spid="14">
                                            <p:txEl>
                                              <p:pRg st="13" end="13"/>
                                            </p:txEl>
                                          </p:spTgt>
                                        </p:tgtEl>
                                      </p:cBhvr>
                                    </p:animEffect>
                                  </p:childTnLst>
                                </p:cTn>
                              </p:par>
                              <p:par>
                                <p:cTn id="48" presetID="3" presetClass="entr" presetSubtype="10" fill="hold" nodeType="withEffect">
                                  <p:stCondLst>
                                    <p:cond delay="0"/>
                                  </p:stCondLst>
                                  <p:childTnLst>
                                    <p:set>
                                      <p:cBhvr>
                                        <p:cTn id="49" dur="1" fill="hold">
                                          <p:stCondLst>
                                            <p:cond delay="0"/>
                                          </p:stCondLst>
                                        </p:cTn>
                                        <p:tgtEl>
                                          <p:spTgt spid="14">
                                            <p:txEl>
                                              <p:pRg st="14" end="14"/>
                                            </p:txEl>
                                          </p:spTgt>
                                        </p:tgtEl>
                                        <p:attrNameLst>
                                          <p:attrName>style.visibility</p:attrName>
                                        </p:attrNameLst>
                                      </p:cBhvr>
                                      <p:to>
                                        <p:strVal val="visible"/>
                                      </p:to>
                                    </p:set>
                                    <p:animEffect transition="in" filter="blinds(horizontal)">
                                      <p:cBhvr>
                                        <p:cTn id="50" dur="500"/>
                                        <p:tgtEl>
                                          <p:spTgt spid="14">
                                            <p:txEl>
                                              <p:pRg st="14" end="14"/>
                                            </p:txEl>
                                          </p:spTgt>
                                        </p:tgtEl>
                                      </p:cBhvr>
                                    </p:animEffect>
                                  </p:childTnLst>
                                </p:cTn>
                              </p:par>
                              <p:par>
                                <p:cTn id="51" presetID="3" presetClass="entr" presetSubtype="10" fill="hold" nodeType="withEffect">
                                  <p:stCondLst>
                                    <p:cond delay="0"/>
                                  </p:stCondLst>
                                  <p:childTnLst>
                                    <p:set>
                                      <p:cBhvr>
                                        <p:cTn id="52" dur="1" fill="hold">
                                          <p:stCondLst>
                                            <p:cond delay="0"/>
                                          </p:stCondLst>
                                        </p:cTn>
                                        <p:tgtEl>
                                          <p:spTgt spid="14">
                                            <p:txEl>
                                              <p:pRg st="15" end="15"/>
                                            </p:txEl>
                                          </p:spTgt>
                                        </p:tgtEl>
                                        <p:attrNameLst>
                                          <p:attrName>style.visibility</p:attrName>
                                        </p:attrNameLst>
                                      </p:cBhvr>
                                      <p:to>
                                        <p:strVal val="visible"/>
                                      </p:to>
                                    </p:set>
                                    <p:animEffect transition="in" filter="blinds(horizontal)">
                                      <p:cBhvr>
                                        <p:cTn id="53" dur="500"/>
                                        <p:tgtEl>
                                          <p:spTgt spid="1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4423" y="593251"/>
            <a:ext cx="7799388" cy="914400"/>
          </a:xfrm>
          <a:solidFill>
            <a:srgbClr val="632523"/>
          </a:solidFill>
        </p:spPr>
        <p:txBody>
          <a:bodyPr>
            <a:normAutofit/>
          </a:bodyPr>
          <a:lstStyle/>
          <a:p>
            <a:pPr algn="ctr"/>
            <a:r>
              <a:rPr lang="fr-FR" dirty="0"/>
              <a:t>Séquelles</a:t>
            </a:r>
          </a:p>
        </p:txBody>
      </p:sp>
      <p:sp>
        <p:nvSpPr>
          <p:cNvPr id="3" name="Espace réservé du contenu 2"/>
          <p:cNvSpPr>
            <a:spLocks noGrp="1"/>
          </p:cNvSpPr>
          <p:nvPr>
            <p:ph idx="1"/>
          </p:nvPr>
        </p:nvSpPr>
        <p:spPr>
          <a:xfrm>
            <a:off x="1114423" y="1974221"/>
            <a:ext cx="7799389" cy="524618"/>
          </a:xfrm>
          <a:ln>
            <a:solidFill>
              <a:schemeClr val="accent2">
                <a:lumMod val="75000"/>
              </a:schemeClr>
            </a:solidFill>
          </a:ln>
        </p:spPr>
        <p:txBody>
          <a:bodyPr>
            <a:normAutofit fontScale="92500"/>
          </a:bodyPr>
          <a:lstStyle/>
          <a:p>
            <a:pPr marL="0" indent="0" algn="ctr">
              <a:buNone/>
            </a:pPr>
            <a:r>
              <a:rPr lang="fr-FR" dirty="0" smtClean="0"/>
              <a:t>Traumatismes crâniens </a:t>
            </a:r>
            <a:r>
              <a:rPr lang="fr-FR" dirty="0"/>
              <a:t>modérés et légers </a:t>
            </a:r>
            <a:r>
              <a:rPr lang="fr-FR" dirty="0" smtClean="0"/>
              <a:t>: 3 </a:t>
            </a:r>
            <a:r>
              <a:rPr lang="fr-FR" dirty="0"/>
              <a:t>types de </a:t>
            </a:r>
            <a:r>
              <a:rPr lang="fr-FR" dirty="0" smtClean="0"/>
              <a:t>séquelles</a:t>
            </a:r>
            <a:endParaRPr lang="fr-FR" dirty="0"/>
          </a:p>
        </p:txBody>
      </p:sp>
      <p:pic>
        <p:nvPicPr>
          <p:cNvPr id="6" name="Image 5"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
        <p:nvSpPr>
          <p:cNvPr id="5" name="Rectangle 4"/>
          <p:cNvSpPr/>
          <p:nvPr/>
        </p:nvSpPr>
        <p:spPr>
          <a:xfrm>
            <a:off x="1114423" y="2667405"/>
            <a:ext cx="7799388" cy="3847207"/>
          </a:xfrm>
          <a:prstGeom prst="rect">
            <a:avLst/>
          </a:prstGeom>
        </p:spPr>
        <p:txBody>
          <a:bodyPr wrap="square">
            <a:spAutoFit/>
          </a:bodyPr>
          <a:lstStyle/>
          <a:p>
            <a:pPr marL="342900" indent="-342900">
              <a:buFont typeface="+mj-lt"/>
              <a:buAutoNum type="arabicPeriod" startAt="3"/>
            </a:pPr>
            <a:r>
              <a:rPr lang="fr-FR" sz="1600" b="1" u="sng" dirty="0"/>
              <a:t>Psychiatriques </a:t>
            </a:r>
            <a:r>
              <a:rPr lang="fr-FR" sz="1600" b="1" u="sng" dirty="0" smtClean="0"/>
              <a:t>:</a:t>
            </a:r>
          </a:p>
          <a:p>
            <a:endParaRPr lang="fr-FR" sz="1600" b="1" u="sng" dirty="0"/>
          </a:p>
          <a:p>
            <a:pPr lvl="0"/>
            <a:r>
              <a:rPr lang="fr-FR" sz="1600" dirty="0" smtClean="0"/>
              <a:t>- Troubles </a:t>
            </a:r>
            <a:r>
              <a:rPr lang="fr-FR" sz="1600" dirty="0"/>
              <a:t>dépressifs</a:t>
            </a:r>
          </a:p>
          <a:p>
            <a:pPr lvl="0"/>
            <a:r>
              <a:rPr lang="fr-FR" sz="1600" dirty="0" smtClean="0"/>
              <a:t>- Anxiété</a:t>
            </a:r>
            <a:endParaRPr lang="fr-FR" sz="1600" dirty="0"/>
          </a:p>
          <a:p>
            <a:pPr lvl="0"/>
            <a:r>
              <a:rPr lang="fr-FR" sz="1600" dirty="0" smtClean="0"/>
              <a:t>- Syndrome </a:t>
            </a:r>
            <a:r>
              <a:rPr lang="fr-FR" sz="1600" dirty="0"/>
              <a:t>de stress post-traumatique</a:t>
            </a:r>
          </a:p>
          <a:p>
            <a:pPr lvl="0"/>
            <a:r>
              <a:rPr lang="fr-FR" sz="1600" dirty="0" smtClean="0"/>
              <a:t>- Troubles </a:t>
            </a:r>
            <a:r>
              <a:rPr lang="fr-FR" sz="1600" dirty="0"/>
              <a:t>de la vie sexuelle(libido)</a:t>
            </a:r>
          </a:p>
          <a:p>
            <a:r>
              <a:rPr lang="fr-FR" dirty="0"/>
              <a:t> </a:t>
            </a:r>
          </a:p>
          <a:p>
            <a:r>
              <a:rPr lang="fr-FR" sz="1600" b="1" u="sng" dirty="0"/>
              <a:t>Problème de l’« état antérieur </a:t>
            </a:r>
            <a:r>
              <a:rPr lang="fr-FR" sz="1600" b="1" u="sng" dirty="0" smtClean="0"/>
              <a:t>»</a:t>
            </a:r>
          </a:p>
          <a:p>
            <a:endParaRPr lang="fr-FR" sz="1600" dirty="0"/>
          </a:p>
          <a:p>
            <a:r>
              <a:rPr lang="fr-FR" sz="1600" b="1" u="sng" dirty="0" smtClean="0"/>
              <a:t>Problématique d’indemnisation des TC LEGERS: </a:t>
            </a:r>
          </a:p>
          <a:p>
            <a:endParaRPr lang="fr-FR" b="1" u="sng" dirty="0"/>
          </a:p>
          <a:p>
            <a:pPr marL="285750" indent="-285750">
              <a:buFontTx/>
              <a:buChar char="-"/>
            </a:pPr>
            <a:r>
              <a:rPr lang="fr-FR" sz="1600" dirty="0" smtClean="0"/>
              <a:t>Absence </a:t>
            </a:r>
            <a:r>
              <a:rPr lang="fr-FR" sz="1600" dirty="0"/>
              <a:t>de lésions objectivables à l’imagerie pose des problèmes d’imputabilité médico-</a:t>
            </a:r>
            <a:r>
              <a:rPr lang="fr-FR" sz="1600" dirty="0" smtClean="0"/>
              <a:t>légale</a:t>
            </a:r>
          </a:p>
          <a:p>
            <a:pPr marL="285750" indent="-285750">
              <a:buFontTx/>
              <a:buChar char="-"/>
            </a:pPr>
            <a:r>
              <a:rPr lang="fr-FR" sz="1600" dirty="0" smtClean="0"/>
              <a:t>Prouver les SEQUELLES COGNITIVES et leur retentissement dans la vie quotidienne</a:t>
            </a:r>
            <a:endParaRPr lang="fr-FR" sz="1600" dirty="0"/>
          </a:p>
        </p:txBody>
      </p:sp>
    </p:spTree>
    <p:extLst>
      <p:ext uri="{BB962C8B-B14F-4D97-AF65-F5344CB8AC3E}">
        <p14:creationId xmlns:p14="http://schemas.microsoft.com/office/powerpoint/2010/main" val="237806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linds(horizontal)">
                                      <p:cBhvr>
                                        <p:cTn id="15" dur="500"/>
                                        <p:tgtEl>
                                          <p:spTgt spid="5">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linds(horizontal)">
                                      <p:cBhvr>
                                        <p:cTn id="18" dur="500"/>
                                        <p:tgtEl>
                                          <p:spTgt spid="5">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linds(horizontal)">
                                      <p:cBhvr>
                                        <p:cTn id="21" dur="500"/>
                                        <p:tgtEl>
                                          <p:spTgt spid="5">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blinds(horizontal)">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blinds(horizontal)">
                                      <p:cBhvr>
                                        <p:cTn id="29" dur="500"/>
                                        <p:tgtEl>
                                          <p:spTgt spid="5">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blinds(horizontal)">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blinds(horizontal)">
                                      <p:cBhvr>
                                        <p:cTn id="37" dur="500"/>
                                        <p:tgtEl>
                                          <p:spTgt spid="5">
                                            <p:txEl>
                                              <p:pRg st="9" end="9"/>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blinds(horizontal)">
                                      <p:cBhvr>
                                        <p:cTn id="40" dur="500"/>
                                        <p:tgtEl>
                                          <p:spTgt spid="5">
                                            <p:txEl>
                                              <p:pRg st="11" end="11"/>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blinds(horizontal)">
                                      <p:cBhvr>
                                        <p:cTn id="43"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3" y="1763007"/>
            <a:ext cx="7799389" cy="4826882"/>
          </a:xfrm>
        </p:spPr>
        <p:txBody>
          <a:bodyPr>
            <a:noAutofit/>
          </a:bodyPr>
          <a:lstStyle/>
          <a:p>
            <a:pPr marL="0" indent="0">
              <a:lnSpc>
                <a:spcPct val="80000"/>
              </a:lnSpc>
              <a:buNone/>
            </a:pPr>
            <a:endParaRPr lang="fr-FR" sz="1600" dirty="0"/>
          </a:p>
          <a:p>
            <a:pPr>
              <a:lnSpc>
                <a:spcPct val="80000"/>
              </a:lnSpc>
              <a:buFontTx/>
              <a:buChar char="-"/>
            </a:pPr>
            <a:r>
              <a:rPr lang="fr-FR" sz="1600" dirty="0" smtClean="0"/>
              <a:t>Dosage </a:t>
            </a:r>
            <a:r>
              <a:rPr lang="fr-FR" sz="1600" dirty="0"/>
              <a:t>de la protéine S 100 </a:t>
            </a:r>
            <a:r>
              <a:rPr lang="fr-FR" sz="1600" dirty="0" smtClean="0"/>
              <a:t>Beta</a:t>
            </a:r>
          </a:p>
          <a:p>
            <a:pPr>
              <a:lnSpc>
                <a:spcPct val="80000"/>
              </a:lnSpc>
              <a:buFontTx/>
              <a:buChar char="-"/>
            </a:pPr>
            <a:r>
              <a:rPr lang="fr-FR" sz="1600" dirty="0" smtClean="0"/>
              <a:t>Scanner initial</a:t>
            </a:r>
          </a:p>
          <a:p>
            <a:pPr>
              <a:lnSpc>
                <a:spcPct val="80000"/>
              </a:lnSpc>
              <a:buFontTx/>
              <a:buChar char="-"/>
            </a:pPr>
            <a:r>
              <a:rPr lang="fr-FR" sz="1600" dirty="0" smtClean="0"/>
              <a:t>IRM</a:t>
            </a:r>
            <a:endParaRPr lang="fr-FR" sz="1600" dirty="0"/>
          </a:p>
          <a:p>
            <a:pPr lvl="1">
              <a:lnSpc>
                <a:spcPct val="80000"/>
              </a:lnSpc>
              <a:buFontTx/>
              <a:buChar char="-"/>
            </a:pPr>
            <a:r>
              <a:rPr lang="fr-FR" sz="1600" dirty="0"/>
              <a:t>précoce dans les 3 premiers mois</a:t>
            </a:r>
          </a:p>
          <a:p>
            <a:pPr lvl="1">
              <a:lnSpc>
                <a:spcPct val="80000"/>
              </a:lnSpc>
              <a:buFontTx/>
              <a:buChar char="-"/>
            </a:pPr>
            <a:r>
              <a:rPr lang="fr-FR" sz="1600" dirty="0" smtClean="0"/>
              <a:t>tardive </a:t>
            </a:r>
            <a:r>
              <a:rPr lang="fr-FR" sz="1600" dirty="0"/>
              <a:t>à la date de consolidation (IRM en tenseur de diffusion) -&gt; mise en évidence de lésions </a:t>
            </a:r>
            <a:r>
              <a:rPr lang="fr-FR" sz="1600" dirty="0" err="1"/>
              <a:t>axonales</a:t>
            </a:r>
            <a:r>
              <a:rPr lang="fr-FR" sz="1600" dirty="0"/>
              <a:t> diffuses, de lésions pétéchiales, de l’hypophyse.</a:t>
            </a:r>
          </a:p>
          <a:p>
            <a:pPr lvl="0">
              <a:lnSpc>
                <a:spcPct val="80000"/>
              </a:lnSpc>
              <a:buFontTx/>
              <a:buChar char="-"/>
            </a:pPr>
            <a:r>
              <a:rPr lang="fr-FR" sz="1600" dirty="0" smtClean="0"/>
              <a:t>Tomoscintigraphie</a:t>
            </a:r>
            <a:r>
              <a:rPr lang="fr-FR" sz="1600" dirty="0"/>
              <a:t> </a:t>
            </a:r>
            <a:endParaRPr lang="fr-FR" sz="1600" dirty="0" smtClean="0"/>
          </a:p>
          <a:p>
            <a:pPr lvl="0">
              <a:lnSpc>
                <a:spcPct val="80000"/>
              </a:lnSpc>
              <a:buFontTx/>
              <a:buChar char="-"/>
            </a:pPr>
            <a:r>
              <a:rPr lang="fr-FR" sz="1600" u="sng" dirty="0" smtClean="0"/>
              <a:t>Examen </a:t>
            </a:r>
            <a:r>
              <a:rPr lang="fr-FR" sz="1600" u="sng" dirty="0"/>
              <a:t>neuropsychologique : </a:t>
            </a:r>
            <a:r>
              <a:rPr lang="fr-FR" sz="1600" dirty="0"/>
              <a:t>attention à ne pas le renouveler car il y a un risque </a:t>
            </a:r>
            <a:r>
              <a:rPr lang="fr-FR" sz="1600" dirty="0" smtClean="0"/>
              <a:t>d’apprentissage.</a:t>
            </a:r>
          </a:p>
          <a:p>
            <a:pPr lvl="0">
              <a:lnSpc>
                <a:spcPct val="80000"/>
              </a:lnSpc>
              <a:buFontTx/>
              <a:buChar char="-"/>
            </a:pPr>
            <a:r>
              <a:rPr lang="fr-FR" sz="1600" u="sng" dirty="0" smtClean="0"/>
              <a:t>Bilan réalisé par un ergothérapeute : </a:t>
            </a:r>
            <a:r>
              <a:rPr lang="fr-FR" sz="1600" dirty="0" smtClean="0"/>
              <a:t>tests écologiques en milieu naturel tester les actions routinières exécutées au quotidien (chez la victime et non dans le cabinet de l’expert)</a:t>
            </a:r>
            <a:endParaRPr lang="fr-FR" sz="3400" dirty="0"/>
          </a:p>
          <a:p>
            <a:pPr>
              <a:lnSpc>
                <a:spcPct val="80000"/>
              </a:lnSpc>
            </a:pPr>
            <a:endParaRPr lang="fr-FR" dirty="0"/>
          </a:p>
        </p:txBody>
      </p:sp>
      <p:sp>
        <p:nvSpPr>
          <p:cNvPr id="4"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fontScale="92500" lnSpcReduction="20000"/>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Evaluation de la la </a:t>
            </a:r>
            <a:r>
              <a:rPr lang="fr-FR" dirty="0" err="1" smtClean="0"/>
              <a:t>cérébrolésion</a:t>
            </a:r>
            <a:endParaRPr lang="fr-FR" dirty="0"/>
          </a:p>
        </p:txBody>
      </p:sp>
      <p:pic>
        <p:nvPicPr>
          <p:cNvPr id="5" name="Image 4"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Tree>
    <p:extLst>
      <p:ext uri="{BB962C8B-B14F-4D97-AF65-F5344CB8AC3E}">
        <p14:creationId xmlns:p14="http://schemas.microsoft.com/office/powerpoint/2010/main" val="645883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fontScale="92500" lnSpcReduction="20000"/>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a:t>Quelles séquelles d’une lésion cérébrale ?</a:t>
            </a:r>
          </a:p>
        </p:txBody>
      </p:sp>
      <p:pic>
        <p:nvPicPr>
          <p:cNvPr id="5" name="Image 4"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7" name="Processus 6"/>
          <p:cNvSpPr/>
          <p:nvPr/>
        </p:nvSpPr>
        <p:spPr>
          <a:xfrm>
            <a:off x="1114424" y="2016125"/>
            <a:ext cx="1933222" cy="904876"/>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Visibles</a:t>
            </a:r>
            <a:endParaRPr lang="fr-FR" dirty="0"/>
          </a:p>
        </p:txBody>
      </p:sp>
      <p:sp>
        <p:nvSpPr>
          <p:cNvPr id="8" name="Espace réservé du contenu 2"/>
          <p:cNvSpPr txBox="1">
            <a:spLocks/>
          </p:cNvSpPr>
          <p:nvPr/>
        </p:nvSpPr>
        <p:spPr>
          <a:xfrm>
            <a:off x="3228975" y="2215446"/>
            <a:ext cx="5684838" cy="534457"/>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just">
              <a:buNone/>
            </a:pPr>
            <a:r>
              <a:rPr lang="fr-FR" sz="1600" dirty="0" smtClean="0"/>
              <a:t>= atteintes motrices, du langage, de l’ouïe, de la vision</a:t>
            </a:r>
          </a:p>
        </p:txBody>
      </p:sp>
      <p:sp>
        <p:nvSpPr>
          <p:cNvPr id="9" name="Processus 8"/>
          <p:cNvSpPr/>
          <p:nvPr/>
        </p:nvSpPr>
        <p:spPr>
          <a:xfrm>
            <a:off x="1114424" y="3242735"/>
            <a:ext cx="1933222" cy="904876"/>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Invisibles</a:t>
            </a:r>
            <a:endParaRPr lang="fr-FR" dirty="0"/>
          </a:p>
        </p:txBody>
      </p:sp>
      <p:sp>
        <p:nvSpPr>
          <p:cNvPr id="10" name="Espace réservé du contenu 2"/>
          <p:cNvSpPr txBox="1">
            <a:spLocks/>
          </p:cNvSpPr>
          <p:nvPr/>
        </p:nvSpPr>
        <p:spPr>
          <a:xfrm>
            <a:off x="3228975" y="3440291"/>
            <a:ext cx="5684838" cy="721431"/>
          </a:xfrm>
          <a:prstGeom prst="rect">
            <a:avLst/>
          </a:prstGeom>
        </p:spPr>
        <p:txBody>
          <a:bodyPr vert="horz" lIns="91440" tIns="45720" rIns="91440" bIns="45720" rtlCol="0">
            <a:normAutofit fontScale="92500"/>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lvl="0" indent="0" algn="just">
              <a:buNone/>
            </a:pPr>
            <a:r>
              <a:rPr lang="fr-FR" sz="1600" dirty="0" smtClean="0"/>
              <a:t>= </a:t>
            </a:r>
            <a:r>
              <a:rPr lang="fr-FR" sz="1600" dirty="0"/>
              <a:t>séquelles COGNITIVES, neuropsychologiques, psychiatriques, comportementales, et psycho affectives</a:t>
            </a:r>
          </a:p>
        </p:txBody>
      </p:sp>
      <p:sp>
        <p:nvSpPr>
          <p:cNvPr id="11" name="Processus 10"/>
          <p:cNvSpPr/>
          <p:nvPr/>
        </p:nvSpPr>
        <p:spPr>
          <a:xfrm>
            <a:off x="1114424" y="4425246"/>
            <a:ext cx="1933222" cy="904876"/>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Associées ou non</a:t>
            </a:r>
            <a:endParaRPr lang="fr-FR" dirty="0"/>
          </a:p>
        </p:txBody>
      </p:sp>
      <p:sp>
        <p:nvSpPr>
          <p:cNvPr id="14"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Tree>
    <p:extLst>
      <p:ext uri="{BB962C8B-B14F-4D97-AF65-F5344CB8AC3E}">
        <p14:creationId xmlns:p14="http://schemas.microsoft.com/office/powerpoint/2010/main" val="1883052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4423" y="1890007"/>
            <a:ext cx="7799389" cy="3670767"/>
          </a:xfrm>
        </p:spPr>
        <p:txBody>
          <a:bodyPr>
            <a:noAutofit/>
          </a:bodyPr>
          <a:lstStyle/>
          <a:p>
            <a:pPr algn="just"/>
            <a:r>
              <a:rPr lang="fr-FR" sz="1600" dirty="0" smtClean="0"/>
              <a:t>« Épidémie silencieuse » = on ne parle que de l’accident et on </a:t>
            </a:r>
            <a:r>
              <a:rPr lang="fr-FR" sz="1600" dirty="0"/>
              <a:t>oublie ce qui se passe </a:t>
            </a:r>
            <a:r>
              <a:rPr lang="fr-FR" sz="1600" dirty="0" smtClean="0"/>
              <a:t>après</a:t>
            </a:r>
          </a:p>
          <a:p>
            <a:pPr algn="just"/>
            <a:r>
              <a:rPr lang="fr-FR" sz="1600" dirty="0" smtClean="0"/>
              <a:t>Handicap dit invisible car A PREMIERE VUE n’est pas perçu par autrui</a:t>
            </a:r>
          </a:p>
          <a:p>
            <a:pPr algn="just"/>
            <a:r>
              <a:rPr lang="fr-FR" sz="1600" dirty="0" smtClean="0"/>
              <a:t>Ni par la personne elle-même = ANOSOGNOSIE</a:t>
            </a:r>
          </a:p>
          <a:p>
            <a:pPr algn="just"/>
            <a:r>
              <a:rPr lang="fr-FR" sz="1600" dirty="0" smtClean="0"/>
              <a:t>A la différence d’un handicap moteur (avec récupération quasi complète à la fin de la période de rééducation)</a:t>
            </a:r>
          </a:p>
          <a:p>
            <a:pPr algn="just"/>
            <a:r>
              <a:rPr lang="fr-FR" sz="1600" dirty="0"/>
              <a:t>plus tout à fait la même, ni tout à fait une autre</a:t>
            </a:r>
            <a:r>
              <a:rPr lang="fr-FR" sz="1600" dirty="0" smtClean="0"/>
              <a:t>…</a:t>
            </a:r>
          </a:p>
          <a:p>
            <a:pPr algn="just"/>
            <a:r>
              <a:rPr lang="fr-FR" sz="1600" dirty="0" smtClean="0"/>
              <a:t>Handicap invisible ou syndrome </a:t>
            </a:r>
            <a:r>
              <a:rPr lang="fr-FR" sz="1600" dirty="0" err="1" smtClean="0"/>
              <a:t>dysexécutif</a:t>
            </a:r>
            <a:r>
              <a:rPr lang="fr-FR" sz="1600" dirty="0" smtClean="0"/>
              <a:t> = perturbations importantes dans la vie quotidienne</a:t>
            </a:r>
          </a:p>
          <a:p>
            <a:pPr algn="just"/>
            <a:r>
              <a:rPr lang="fr-FR" sz="1600" dirty="0" smtClean="0"/>
              <a:t>Réinsertion sociale, professionnelle et familiale compromise = Incapacité à reprendre son activité professionnelle, Isolement </a:t>
            </a:r>
            <a:r>
              <a:rPr lang="fr-FR" sz="1600" dirty="0"/>
              <a:t>social, rupture familiale</a:t>
            </a:r>
          </a:p>
          <a:p>
            <a:pPr algn="just"/>
            <a:endParaRPr lang="fr-FR" sz="1600" dirty="0" smtClean="0"/>
          </a:p>
          <a:p>
            <a:pPr algn="just"/>
            <a:endParaRPr lang="fr-FR" sz="1600" dirty="0" smtClean="0"/>
          </a:p>
          <a:p>
            <a:pPr algn="just"/>
            <a:endParaRPr lang="fr-FR" sz="1600" dirty="0" smtClean="0"/>
          </a:p>
          <a:p>
            <a:pPr algn="just"/>
            <a:endParaRPr lang="fr-FR" sz="1600" dirty="0"/>
          </a:p>
        </p:txBody>
      </p:sp>
      <p:sp>
        <p:nvSpPr>
          <p:cNvPr id="7" name="Titre 1"/>
          <p:cNvSpPr txBox="1">
            <a:spLocks/>
          </p:cNvSpPr>
          <p:nvPr/>
        </p:nvSpPr>
        <p:spPr>
          <a:xfrm>
            <a:off x="1114424" y="593251"/>
            <a:ext cx="7799389" cy="914400"/>
          </a:xfrm>
          <a:prstGeom prst="rect">
            <a:avLst/>
          </a:prstGeom>
          <a:solidFill>
            <a:srgbClr val="632523"/>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pPr algn="ctr"/>
            <a:r>
              <a:rPr lang="fr-FR" dirty="0" smtClean="0"/>
              <a:t>Handicap invisible </a:t>
            </a:r>
            <a:endParaRPr lang="fr-FR" dirty="0"/>
          </a:p>
        </p:txBody>
      </p:sp>
      <p:pic>
        <p:nvPicPr>
          <p:cNvPr id="8" name="Image 7" descr="Logos-mail.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704" y="678024"/>
            <a:ext cx="959500" cy="826803"/>
          </a:xfrm>
          <a:prstGeom prst="rect">
            <a:avLst/>
          </a:prstGeom>
        </p:spPr>
      </p:pic>
      <p:sp>
        <p:nvSpPr>
          <p:cNvPr id="10" name="Sous-titre 2"/>
          <p:cNvSpPr txBox="1">
            <a:spLocks/>
          </p:cNvSpPr>
          <p:nvPr/>
        </p:nvSpPr>
        <p:spPr>
          <a:xfrm>
            <a:off x="1114423" y="6497819"/>
            <a:ext cx="7799388" cy="360181"/>
          </a:xfrm>
          <a:prstGeom prst="rect">
            <a:avLst/>
          </a:prstGeom>
          <a:solidFill>
            <a:schemeClr val="bg1">
              <a:lumMod val="85000"/>
            </a:schemeClr>
          </a:solidFill>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r">
              <a:buNone/>
            </a:pPr>
            <a:r>
              <a:rPr lang="fr-FR" sz="800" dirty="0" smtClean="0"/>
              <a:t>Maître Candide POTTIER - </a:t>
            </a:r>
            <a:r>
              <a:rPr lang="fr-FR" sz="800" dirty="0"/>
              <a:t>Docteur Christophe </a:t>
            </a:r>
            <a:r>
              <a:rPr lang="fr-FR" sz="800" dirty="0" smtClean="0"/>
              <a:t>TARDY – 12/05/2012</a:t>
            </a:r>
            <a:endParaRPr lang="fr-FR" sz="1200" dirty="0">
              <a:solidFill>
                <a:schemeClr val="bg1">
                  <a:lumMod val="65000"/>
                </a:schemeClr>
              </a:solidFill>
            </a:endParaRPr>
          </a:p>
        </p:txBody>
      </p:sp>
    </p:spTree>
    <p:extLst>
      <p:ext uri="{BB962C8B-B14F-4D97-AF65-F5344CB8AC3E}">
        <p14:creationId xmlns:p14="http://schemas.microsoft.com/office/powerpoint/2010/main" val="3882103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theme1.xml><?xml version="1.0" encoding="utf-8"?>
<a:theme xmlns:a="http://schemas.openxmlformats.org/drawingml/2006/main" name="Perception">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2894</TotalTime>
  <Words>1113</Words>
  <Application>Microsoft Office PowerPoint</Application>
  <PresentationFormat>Affichage à l'écran (4:3)</PresentationFormat>
  <Paragraphs>209</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Perception</vt:lpstr>
      <vt:lpstr>Handicap invisible et indemnisation</vt:lpstr>
      <vt:lpstr>Présentation PowerPoint</vt:lpstr>
      <vt:lpstr>Epidémiologie du TC</vt:lpstr>
      <vt:lpstr>Séquelles</vt:lpstr>
      <vt:lpstr>Séquelles</vt:lpstr>
      <vt:lpstr>Séquelles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Handicap invisible et indemnisation</dc:title>
  <dc:creator>C POTTIER</dc:creator>
  <cp:lastModifiedBy>yorga73@neuf.fr</cp:lastModifiedBy>
  <cp:revision>53</cp:revision>
  <cp:lastPrinted>2012-05-08T06:15:41Z</cp:lastPrinted>
  <dcterms:created xsi:type="dcterms:W3CDTF">2012-05-07T18:17:34Z</dcterms:created>
  <dcterms:modified xsi:type="dcterms:W3CDTF">2015-09-12T22:34:30Z</dcterms:modified>
</cp:coreProperties>
</file>